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1"/>
  </p:notesMasterIdLst>
  <p:handoutMasterIdLst>
    <p:handoutMasterId r:id="rId22"/>
  </p:handoutMasterIdLst>
  <p:sldIdLst>
    <p:sldId id="482" r:id="rId2"/>
    <p:sldId id="450" r:id="rId3"/>
    <p:sldId id="469" r:id="rId4"/>
    <p:sldId id="409" r:id="rId5"/>
    <p:sldId id="411" r:id="rId6"/>
    <p:sldId id="487" r:id="rId7"/>
    <p:sldId id="488" r:id="rId8"/>
    <p:sldId id="486" r:id="rId9"/>
    <p:sldId id="413" r:id="rId10"/>
    <p:sldId id="480" r:id="rId11"/>
    <p:sldId id="476" r:id="rId12"/>
    <p:sldId id="492" r:id="rId13"/>
    <p:sldId id="473" r:id="rId14"/>
    <p:sldId id="462" r:id="rId15"/>
    <p:sldId id="489" r:id="rId16"/>
    <p:sldId id="491" r:id="rId17"/>
    <p:sldId id="493" r:id="rId18"/>
    <p:sldId id="495" r:id="rId19"/>
    <p:sldId id="354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4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96" algn="l" defTabSz="914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716" algn="l" defTabSz="914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835" algn="l" defTabSz="914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954" algn="l" defTabSz="914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0C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2" autoAdjust="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1AA69-E859-414A-BB83-986E4FB3D7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B82F7-9106-40CB-8BE0-21544B0FD5B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PRODUCTS AND SERVICES OFFERED BY sefa PRE-MERGER</a:t>
          </a:r>
          <a:endParaRPr lang="en-US" sz="1100" b="1" dirty="0">
            <a:solidFill>
              <a:schemeClr val="tx1"/>
            </a:solidFill>
          </a:endParaRPr>
        </a:p>
      </dgm:t>
    </dgm:pt>
    <dgm:pt modelId="{4F9C6D00-9E0E-454E-9E54-C824DEAB8A91}" type="parTrans" cxnId="{51BE5A1C-C151-47B8-9A23-C65A1C40EAFA}">
      <dgm:prSet/>
      <dgm:spPr/>
      <dgm:t>
        <a:bodyPr/>
        <a:lstStyle/>
        <a:p>
          <a:endParaRPr lang="en-US"/>
        </a:p>
      </dgm:t>
    </dgm:pt>
    <dgm:pt modelId="{4A2061B0-F490-4199-82A4-F26BC5DF1BD8}" type="sibTrans" cxnId="{51BE5A1C-C151-47B8-9A23-C65A1C40EAFA}">
      <dgm:prSet/>
      <dgm:spPr/>
      <dgm:t>
        <a:bodyPr/>
        <a:lstStyle/>
        <a:p>
          <a:endParaRPr lang="en-US"/>
        </a:p>
      </dgm:t>
    </dgm:pt>
    <dgm:pt modelId="{FF99C462-7C58-4D15-A115-128FC3F2450F}">
      <dgm:prSet phldrT="[Text]" custT="1"/>
      <dgm:spPr/>
      <dgm:t>
        <a:bodyPr/>
        <a:lstStyle/>
        <a:p>
          <a:pPr algn="ctr"/>
          <a:r>
            <a:rPr lang="en-US" sz="1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Financial support</a:t>
          </a:r>
        </a:p>
        <a:p>
          <a:pPr algn="ctr"/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On-lending</a:t>
          </a:r>
        </a:p>
        <a:p>
          <a:pPr algn="ctr"/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Capacity-Building Grant</a:t>
          </a:r>
          <a:endParaRPr lang="en-US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8F5EA88-79AB-42F8-8528-FA8F0FEA4E40}" type="parTrans" cxnId="{D7982392-7A68-4EB0-B4E6-54AC54A63FAE}">
      <dgm:prSet/>
      <dgm:spPr/>
      <dgm:t>
        <a:bodyPr/>
        <a:lstStyle/>
        <a:p>
          <a:endParaRPr lang="en-US"/>
        </a:p>
      </dgm:t>
    </dgm:pt>
    <dgm:pt modelId="{EC617669-60F1-42E2-AED5-5A78B60C8036}" type="sibTrans" cxnId="{D7982392-7A68-4EB0-B4E6-54AC54A63FAE}">
      <dgm:prSet/>
      <dgm:spPr/>
      <dgm:t>
        <a:bodyPr/>
        <a:lstStyle/>
        <a:p>
          <a:endParaRPr lang="en-US"/>
        </a:p>
      </dgm:t>
    </dgm:pt>
    <dgm:pt modelId="{46E71323-0CD7-404D-B79A-6DD1CCC154A8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Non-Financial Support</a:t>
          </a:r>
        </a:p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Training of FSPCs board, management and staff</a:t>
          </a:r>
        </a:p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Assistance with the registration of new FSPCs</a:t>
          </a:r>
          <a:endParaRPr lang="en-US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BA7D636-88B0-41A2-9B3F-804550D4FD95}" type="parTrans" cxnId="{C461F485-411B-453C-89A0-B801F6887599}">
      <dgm:prSet/>
      <dgm:spPr/>
      <dgm:t>
        <a:bodyPr/>
        <a:lstStyle/>
        <a:p>
          <a:endParaRPr lang="en-US"/>
        </a:p>
      </dgm:t>
    </dgm:pt>
    <dgm:pt modelId="{B2091F89-8F35-4869-8CB0-740EE2F34214}" type="sibTrans" cxnId="{C461F485-411B-453C-89A0-B801F6887599}">
      <dgm:prSet/>
      <dgm:spPr/>
      <dgm:t>
        <a:bodyPr/>
        <a:lstStyle/>
        <a:p>
          <a:endParaRPr lang="en-US"/>
        </a:p>
      </dgm:t>
    </dgm:pt>
    <dgm:pt modelId="{9A018145-6353-4C67-906A-18E3E27E6AE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Regulatory  and supervision</a:t>
          </a:r>
        </a:p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Registration of new FSPCs</a:t>
          </a:r>
        </a:p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Supervision of existing FSPCs</a:t>
          </a:r>
          <a:endParaRPr lang="en-US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8E0E06B-36A7-4408-BB6F-A1A68F40513F}" type="parTrans" cxnId="{2B63EFD5-388A-4193-B6BC-9EB8AA8EF54A}">
      <dgm:prSet/>
      <dgm:spPr/>
      <dgm:t>
        <a:bodyPr/>
        <a:lstStyle/>
        <a:p>
          <a:endParaRPr lang="en-US"/>
        </a:p>
      </dgm:t>
    </dgm:pt>
    <dgm:pt modelId="{16F57671-7C6D-471B-BEC0-A79292723420}" type="sibTrans" cxnId="{2B63EFD5-388A-4193-B6BC-9EB8AA8EF54A}">
      <dgm:prSet/>
      <dgm:spPr/>
      <dgm:t>
        <a:bodyPr/>
        <a:lstStyle/>
        <a:p>
          <a:endParaRPr lang="en-US"/>
        </a:p>
      </dgm:t>
    </dgm:pt>
    <dgm:pt modelId="{C5F1EE5A-F58A-44E8-921D-F6BA3C5D6915}" type="pres">
      <dgm:prSet presAssocID="{8941AA69-E859-414A-BB83-986E4FB3D7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DCD56-5068-4F14-9E83-E8344C4786B4}" type="pres">
      <dgm:prSet presAssocID="{047B82F7-9106-40CB-8BE0-21544B0FD5BC}" presName="root1" presStyleCnt="0"/>
      <dgm:spPr/>
    </dgm:pt>
    <dgm:pt modelId="{69D79AEC-1D46-411B-A027-73D6FC076054}" type="pres">
      <dgm:prSet presAssocID="{047B82F7-9106-40CB-8BE0-21544B0FD5B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7B74E-0B5D-43D4-9706-26FB3FB1D51E}" type="pres">
      <dgm:prSet presAssocID="{047B82F7-9106-40CB-8BE0-21544B0FD5BC}" presName="level2hierChild" presStyleCnt="0"/>
      <dgm:spPr/>
    </dgm:pt>
    <dgm:pt modelId="{A67DE4D6-9D26-405A-851F-A967D141E08A}" type="pres">
      <dgm:prSet presAssocID="{58F5EA88-79AB-42F8-8528-FA8F0FEA4E4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276C952-4D0E-4B59-8BE0-168437210038}" type="pres">
      <dgm:prSet presAssocID="{58F5EA88-79AB-42F8-8528-FA8F0FEA4E4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A98676C-D5FE-4969-ABB1-ACD212CD5307}" type="pres">
      <dgm:prSet presAssocID="{FF99C462-7C58-4D15-A115-128FC3F2450F}" presName="root2" presStyleCnt="0"/>
      <dgm:spPr/>
    </dgm:pt>
    <dgm:pt modelId="{408B61C6-3A90-4118-9C53-0B9920E9EF6F}" type="pres">
      <dgm:prSet presAssocID="{FF99C462-7C58-4D15-A115-128FC3F2450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090F8-0ADD-496A-B2B6-836510CEB899}" type="pres">
      <dgm:prSet presAssocID="{FF99C462-7C58-4D15-A115-128FC3F2450F}" presName="level3hierChild" presStyleCnt="0"/>
      <dgm:spPr/>
    </dgm:pt>
    <dgm:pt modelId="{EF066512-98A7-42DB-AD17-CEC338033E21}" type="pres">
      <dgm:prSet presAssocID="{DBA7D636-88B0-41A2-9B3F-804550D4FD9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72107BB-AEC1-40E5-A056-EFFD562FE522}" type="pres">
      <dgm:prSet presAssocID="{DBA7D636-88B0-41A2-9B3F-804550D4FD9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0A2C231-BD36-4343-AC4A-F779B2A41C44}" type="pres">
      <dgm:prSet presAssocID="{46E71323-0CD7-404D-B79A-6DD1CCC154A8}" presName="root2" presStyleCnt="0"/>
      <dgm:spPr/>
    </dgm:pt>
    <dgm:pt modelId="{D10058A0-2286-4F85-A7B0-3492BE537326}" type="pres">
      <dgm:prSet presAssocID="{46E71323-0CD7-404D-B79A-6DD1CCC154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577E73-D413-4AA4-9F81-24015290C9DC}" type="pres">
      <dgm:prSet presAssocID="{46E71323-0CD7-404D-B79A-6DD1CCC154A8}" presName="level3hierChild" presStyleCnt="0"/>
      <dgm:spPr/>
    </dgm:pt>
    <dgm:pt modelId="{C8F01930-03D8-4E51-A510-9B4627D923C4}" type="pres">
      <dgm:prSet presAssocID="{08E0E06B-36A7-4408-BB6F-A1A68F40513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7651860-3AF9-4E90-9225-63BDB84BBEA5}" type="pres">
      <dgm:prSet presAssocID="{08E0E06B-36A7-4408-BB6F-A1A68F40513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844015A-0B70-4EAA-9655-C2F33696C293}" type="pres">
      <dgm:prSet presAssocID="{9A018145-6353-4C67-906A-18E3E27E6AE9}" presName="root2" presStyleCnt="0"/>
      <dgm:spPr/>
    </dgm:pt>
    <dgm:pt modelId="{DA7B88A8-E827-465A-B9AF-1805A76CBBDB}" type="pres">
      <dgm:prSet presAssocID="{9A018145-6353-4C67-906A-18E3E27E6AE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55A2C0-130B-4A7C-B873-AA85036FAC02}" type="pres">
      <dgm:prSet presAssocID="{9A018145-6353-4C67-906A-18E3E27E6AE9}" presName="level3hierChild" presStyleCnt="0"/>
      <dgm:spPr/>
    </dgm:pt>
  </dgm:ptLst>
  <dgm:cxnLst>
    <dgm:cxn modelId="{E3ADF848-9941-40BE-9E08-59D6DB5C8EF7}" type="presOf" srcId="{08E0E06B-36A7-4408-BB6F-A1A68F40513F}" destId="{C8F01930-03D8-4E51-A510-9B4627D923C4}" srcOrd="0" destOrd="0" presId="urn:microsoft.com/office/officeart/2008/layout/HorizontalMultiLevelHierarchy"/>
    <dgm:cxn modelId="{2B63EFD5-388A-4193-B6BC-9EB8AA8EF54A}" srcId="{047B82F7-9106-40CB-8BE0-21544B0FD5BC}" destId="{9A018145-6353-4C67-906A-18E3E27E6AE9}" srcOrd="2" destOrd="0" parTransId="{08E0E06B-36A7-4408-BB6F-A1A68F40513F}" sibTransId="{16F57671-7C6D-471B-BEC0-A79292723420}"/>
    <dgm:cxn modelId="{51BE5A1C-C151-47B8-9A23-C65A1C40EAFA}" srcId="{8941AA69-E859-414A-BB83-986E4FB3D7FA}" destId="{047B82F7-9106-40CB-8BE0-21544B0FD5BC}" srcOrd="0" destOrd="0" parTransId="{4F9C6D00-9E0E-454E-9E54-C824DEAB8A91}" sibTransId="{4A2061B0-F490-4199-82A4-F26BC5DF1BD8}"/>
    <dgm:cxn modelId="{C461F485-411B-453C-89A0-B801F6887599}" srcId="{047B82F7-9106-40CB-8BE0-21544B0FD5BC}" destId="{46E71323-0CD7-404D-B79A-6DD1CCC154A8}" srcOrd="1" destOrd="0" parTransId="{DBA7D636-88B0-41A2-9B3F-804550D4FD95}" sibTransId="{B2091F89-8F35-4869-8CB0-740EE2F34214}"/>
    <dgm:cxn modelId="{6866F9FA-FA8F-4A2F-9F42-B139B979C55B}" type="presOf" srcId="{9A018145-6353-4C67-906A-18E3E27E6AE9}" destId="{DA7B88A8-E827-465A-B9AF-1805A76CBBDB}" srcOrd="0" destOrd="0" presId="urn:microsoft.com/office/officeart/2008/layout/HorizontalMultiLevelHierarchy"/>
    <dgm:cxn modelId="{B9C36463-0F24-4BA2-BE28-94A50759CC61}" type="presOf" srcId="{08E0E06B-36A7-4408-BB6F-A1A68F40513F}" destId="{C7651860-3AF9-4E90-9225-63BDB84BBEA5}" srcOrd="1" destOrd="0" presId="urn:microsoft.com/office/officeart/2008/layout/HorizontalMultiLevelHierarchy"/>
    <dgm:cxn modelId="{9DEC7C6A-4538-4D19-B3FF-682687B447A6}" type="presOf" srcId="{FF99C462-7C58-4D15-A115-128FC3F2450F}" destId="{408B61C6-3A90-4118-9C53-0B9920E9EF6F}" srcOrd="0" destOrd="0" presId="urn:microsoft.com/office/officeart/2008/layout/HorizontalMultiLevelHierarchy"/>
    <dgm:cxn modelId="{927E3B1C-4732-4170-80E1-676EE2938CEC}" type="presOf" srcId="{58F5EA88-79AB-42F8-8528-FA8F0FEA4E40}" destId="{A67DE4D6-9D26-405A-851F-A967D141E08A}" srcOrd="0" destOrd="0" presId="urn:microsoft.com/office/officeart/2008/layout/HorizontalMultiLevelHierarchy"/>
    <dgm:cxn modelId="{8F337982-645D-4A47-BA33-DEA3910169BE}" type="presOf" srcId="{047B82F7-9106-40CB-8BE0-21544B0FD5BC}" destId="{69D79AEC-1D46-411B-A027-73D6FC076054}" srcOrd="0" destOrd="0" presId="urn:microsoft.com/office/officeart/2008/layout/HorizontalMultiLevelHierarchy"/>
    <dgm:cxn modelId="{D076E3A6-2587-48FC-A463-048BAFE63F51}" type="presOf" srcId="{DBA7D636-88B0-41A2-9B3F-804550D4FD95}" destId="{EF066512-98A7-42DB-AD17-CEC338033E21}" srcOrd="0" destOrd="0" presId="urn:microsoft.com/office/officeart/2008/layout/HorizontalMultiLevelHierarchy"/>
    <dgm:cxn modelId="{9386C7FC-6A21-45F5-ABAF-B7D64034D2C7}" type="presOf" srcId="{8941AA69-E859-414A-BB83-986E4FB3D7FA}" destId="{C5F1EE5A-F58A-44E8-921D-F6BA3C5D6915}" srcOrd="0" destOrd="0" presId="urn:microsoft.com/office/officeart/2008/layout/HorizontalMultiLevelHierarchy"/>
    <dgm:cxn modelId="{CD8446D7-A7F2-46B8-ACBE-0EB752B66631}" type="presOf" srcId="{58F5EA88-79AB-42F8-8528-FA8F0FEA4E40}" destId="{0276C952-4D0E-4B59-8BE0-168437210038}" srcOrd="1" destOrd="0" presId="urn:microsoft.com/office/officeart/2008/layout/HorizontalMultiLevelHierarchy"/>
    <dgm:cxn modelId="{7CBEB824-5216-40FC-9F67-5078C689385C}" type="presOf" srcId="{DBA7D636-88B0-41A2-9B3F-804550D4FD95}" destId="{B72107BB-AEC1-40E5-A056-EFFD562FE522}" srcOrd="1" destOrd="0" presId="urn:microsoft.com/office/officeart/2008/layout/HorizontalMultiLevelHierarchy"/>
    <dgm:cxn modelId="{D7982392-7A68-4EB0-B4E6-54AC54A63FAE}" srcId="{047B82F7-9106-40CB-8BE0-21544B0FD5BC}" destId="{FF99C462-7C58-4D15-A115-128FC3F2450F}" srcOrd="0" destOrd="0" parTransId="{58F5EA88-79AB-42F8-8528-FA8F0FEA4E40}" sibTransId="{EC617669-60F1-42E2-AED5-5A78B60C8036}"/>
    <dgm:cxn modelId="{47C61EDC-E4FE-4205-8B5B-EDFF3F47B9FB}" type="presOf" srcId="{46E71323-0CD7-404D-B79A-6DD1CCC154A8}" destId="{D10058A0-2286-4F85-A7B0-3492BE537326}" srcOrd="0" destOrd="0" presId="urn:microsoft.com/office/officeart/2008/layout/HorizontalMultiLevelHierarchy"/>
    <dgm:cxn modelId="{91A61361-9637-4BD3-BF84-D1F391602B3A}" type="presParOf" srcId="{C5F1EE5A-F58A-44E8-921D-F6BA3C5D6915}" destId="{146DCD56-5068-4F14-9E83-E8344C4786B4}" srcOrd="0" destOrd="0" presId="urn:microsoft.com/office/officeart/2008/layout/HorizontalMultiLevelHierarchy"/>
    <dgm:cxn modelId="{2FD393E6-019D-447B-A697-D0DBAD68A937}" type="presParOf" srcId="{146DCD56-5068-4F14-9E83-E8344C4786B4}" destId="{69D79AEC-1D46-411B-A027-73D6FC076054}" srcOrd="0" destOrd="0" presId="urn:microsoft.com/office/officeart/2008/layout/HorizontalMultiLevelHierarchy"/>
    <dgm:cxn modelId="{76B32173-C32E-4316-B263-15AC7364961E}" type="presParOf" srcId="{146DCD56-5068-4F14-9E83-E8344C4786B4}" destId="{ACB7B74E-0B5D-43D4-9706-26FB3FB1D51E}" srcOrd="1" destOrd="0" presId="urn:microsoft.com/office/officeart/2008/layout/HorizontalMultiLevelHierarchy"/>
    <dgm:cxn modelId="{15A56625-F098-4B07-A7E8-F9C57035C8FB}" type="presParOf" srcId="{ACB7B74E-0B5D-43D4-9706-26FB3FB1D51E}" destId="{A67DE4D6-9D26-405A-851F-A967D141E08A}" srcOrd="0" destOrd="0" presId="urn:microsoft.com/office/officeart/2008/layout/HorizontalMultiLevelHierarchy"/>
    <dgm:cxn modelId="{A9696D5D-AF39-4761-9936-437711C2AF65}" type="presParOf" srcId="{A67DE4D6-9D26-405A-851F-A967D141E08A}" destId="{0276C952-4D0E-4B59-8BE0-168437210038}" srcOrd="0" destOrd="0" presId="urn:microsoft.com/office/officeart/2008/layout/HorizontalMultiLevelHierarchy"/>
    <dgm:cxn modelId="{315B598F-FE6F-4C08-BC5E-D1000A937346}" type="presParOf" srcId="{ACB7B74E-0B5D-43D4-9706-26FB3FB1D51E}" destId="{4A98676C-D5FE-4969-ABB1-ACD212CD5307}" srcOrd="1" destOrd="0" presId="urn:microsoft.com/office/officeart/2008/layout/HorizontalMultiLevelHierarchy"/>
    <dgm:cxn modelId="{618275C1-70DF-4A23-9D4F-E787DB3FF4D7}" type="presParOf" srcId="{4A98676C-D5FE-4969-ABB1-ACD212CD5307}" destId="{408B61C6-3A90-4118-9C53-0B9920E9EF6F}" srcOrd="0" destOrd="0" presId="urn:microsoft.com/office/officeart/2008/layout/HorizontalMultiLevelHierarchy"/>
    <dgm:cxn modelId="{8CB020AD-E353-4B20-BF08-D8363938FB6B}" type="presParOf" srcId="{4A98676C-D5FE-4969-ABB1-ACD212CD5307}" destId="{825090F8-0ADD-496A-B2B6-836510CEB899}" srcOrd="1" destOrd="0" presId="urn:microsoft.com/office/officeart/2008/layout/HorizontalMultiLevelHierarchy"/>
    <dgm:cxn modelId="{2287E11D-1F93-42E7-B4BA-32FB4CC766EE}" type="presParOf" srcId="{ACB7B74E-0B5D-43D4-9706-26FB3FB1D51E}" destId="{EF066512-98A7-42DB-AD17-CEC338033E21}" srcOrd="2" destOrd="0" presId="urn:microsoft.com/office/officeart/2008/layout/HorizontalMultiLevelHierarchy"/>
    <dgm:cxn modelId="{3244A9BD-416C-4902-86CD-F5D83E093342}" type="presParOf" srcId="{EF066512-98A7-42DB-AD17-CEC338033E21}" destId="{B72107BB-AEC1-40E5-A056-EFFD562FE522}" srcOrd="0" destOrd="0" presId="urn:microsoft.com/office/officeart/2008/layout/HorizontalMultiLevelHierarchy"/>
    <dgm:cxn modelId="{E8D34F9F-49E0-484A-A0D3-3371A09455A8}" type="presParOf" srcId="{ACB7B74E-0B5D-43D4-9706-26FB3FB1D51E}" destId="{20A2C231-BD36-4343-AC4A-F779B2A41C44}" srcOrd="3" destOrd="0" presId="urn:microsoft.com/office/officeart/2008/layout/HorizontalMultiLevelHierarchy"/>
    <dgm:cxn modelId="{DC8A034B-0C61-4AA5-9E89-8A039A5463FA}" type="presParOf" srcId="{20A2C231-BD36-4343-AC4A-F779B2A41C44}" destId="{D10058A0-2286-4F85-A7B0-3492BE537326}" srcOrd="0" destOrd="0" presId="urn:microsoft.com/office/officeart/2008/layout/HorizontalMultiLevelHierarchy"/>
    <dgm:cxn modelId="{62FF27DD-156F-4799-A1A0-76608E495B78}" type="presParOf" srcId="{20A2C231-BD36-4343-AC4A-F779B2A41C44}" destId="{40577E73-D413-4AA4-9F81-24015290C9DC}" srcOrd="1" destOrd="0" presId="urn:microsoft.com/office/officeart/2008/layout/HorizontalMultiLevelHierarchy"/>
    <dgm:cxn modelId="{58C79717-1DA3-40E2-AEB1-458A85BD066E}" type="presParOf" srcId="{ACB7B74E-0B5D-43D4-9706-26FB3FB1D51E}" destId="{C8F01930-03D8-4E51-A510-9B4627D923C4}" srcOrd="4" destOrd="0" presId="urn:microsoft.com/office/officeart/2008/layout/HorizontalMultiLevelHierarchy"/>
    <dgm:cxn modelId="{490F17D4-B8E1-4BEC-9752-859644DBD6D0}" type="presParOf" srcId="{C8F01930-03D8-4E51-A510-9B4627D923C4}" destId="{C7651860-3AF9-4E90-9225-63BDB84BBEA5}" srcOrd="0" destOrd="0" presId="urn:microsoft.com/office/officeart/2008/layout/HorizontalMultiLevelHierarchy"/>
    <dgm:cxn modelId="{F98E12D3-3276-4F9C-B56A-BD62432B1526}" type="presParOf" srcId="{ACB7B74E-0B5D-43D4-9706-26FB3FB1D51E}" destId="{5844015A-0B70-4EAA-9655-C2F33696C293}" srcOrd="5" destOrd="0" presId="urn:microsoft.com/office/officeart/2008/layout/HorizontalMultiLevelHierarchy"/>
    <dgm:cxn modelId="{D398B65D-09FF-45A0-B2FA-ED2F9DD64104}" type="presParOf" srcId="{5844015A-0B70-4EAA-9655-C2F33696C293}" destId="{DA7B88A8-E827-465A-B9AF-1805A76CBBDB}" srcOrd="0" destOrd="0" presId="urn:microsoft.com/office/officeart/2008/layout/HorizontalMultiLevelHierarchy"/>
    <dgm:cxn modelId="{6202441C-AECF-4409-BCF3-3A03E7766E6C}" type="presParOf" srcId="{5844015A-0B70-4EAA-9655-C2F33696C293}" destId="{3455A2C0-130B-4A7C-B873-AA85036FAC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1AA69-E859-414A-BB83-986E4FB3D7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B82F7-9106-40CB-8BE0-21544B0FD5B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PRODUCTS AND SERVICES TRANSFERRED TO OTHER AGENCIESOFFERED</a:t>
          </a:r>
          <a:endParaRPr lang="en-US" sz="1100" b="1" dirty="0">
            <a:solidFill>
              <a:schemeClr val="tx1"/>
            </a:solidFill>
          </a:endParaRPr>
        </a:p>
      </dgm:t>
    </dgm:pt>
    <dgm:pt modelId="{4F9C6D00-9E0E-454E-9E54-C824DEAB8A91}" type="parTrans" cxnId="{51BE5A1C-C151-47B8-9A23-C65A1C40EAFA}">
      <dgm:prSet/>
      <dgm:spPr/>
      <dgm:t>
        <a:bodyPr/>
        <a:lstStyle/>
        <a:p>
          <a:endParaRPr lang="en-US"/>
        </a:p>
      </dgm:t>
    </dgm:pt>
    <dgm:pt modelId="{4A2061B0-F490-4199-82A4-F26BC5DF1BD8}" type="sibTrans" cxnId="{51BE5A1C-C151-47B8-9A23-C65A1C40EAFA}">
      <dgm:prSet/>
      <dgm:spPr/>
      <dgm:t>
        <a:bodyPr/>
        <a:lstStyle/>
        <a:p>
          <a:endParaRPr lang="en-US"/>
        </a:p>
      </dgm:t>
    </dgm:pt>
    <dgm:pt modelId="{46E71323-0CD7-404D-B79A-6DD1CCC154A8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Non-Financial Support</a:t>
          </a:r>
        </a:p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This function is now performed by SEDA</a:t>
          </a:r>
          <a:endParaRPr lang="en-US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BA7D636-88B0-41A2-9B3F-804550D4FD95}" type="parTrans" cxnId="{C461F485-411B-453C-89A0-B801F6887599}">
      <dgm:prSet/>
      <dgm:spPr/>
      <dgm:t>
        <a:bodyPr/>
        <a:lstStyle/>
        <a:p>
          <a:endParaRPr lang="en-US"/>
        </a:p>
      </dgm:t>
    </dgm:pt>
    <dgm:pt modelId="{B2091F89-8F35-4869-8CB0-740EE2F34214}" type="sibTrans" cxnId="{C461F485-411B-453C-89A0-B801F6887599}">
      <dgm:prSet/>
      <dgm:spPr/>
      <dgm:t>
        <a:bodyPr/>
        <a:lstStyle/>
        <a:p>
          <a:endParaRPr lang="en-US"/>
        </a:p>
      </dgm:t>
    </dgm:pt>
    <dgm:pt modelId="{9A018145-6353-4C67-906A-18E3E27E6AE9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Regulatory  and supervision</a:t>
          </a:r>
        </a:p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This function is now performed by CBDA</a:t>
          </a:r>
          <a:endParaRPr lang="en-US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8E0E06B-36A7-4408-BB6F-A1A68F40513F}" type="parTrans" cxnId="{2B63EFD5-388A-4193-B6BC-9EB8AA8EF54A}">
      <dgm:prSet/>
      <dgm:spPr/>
      <dgm:t>
        <a:bodyPr/>
        <a:lstStyle/>
        <a:p>
          <a:endParaRPr lang="en-US"/>
        </a:p>
      </dgm:t>
    </dgm:pt>
    <dgm:pt modelId="{16F57671-7C6D-471B-BEC0-A79292723420}" type="sibTrans" cxnId="{2B63EFD5-388A-4193-B6BC-9EB8AA8EF54A}">
      <dgm:prSet/>
      <dgm:spPr/>
      <dgm:t>
        <a:bodyPr/>
        <a:lstStyle/>
        <a:p>
          <a:endParaRPr lang="en-US"/>
        </a:p>
      </dgm:t>
    </dgm:pt>
    <dgm:pt modelId="{C5F1EE5A-F58A-44E8-921D-F6BA3C5D6915}" type="pres">
      <dgm:prSet presAssocID="{8941AA69-E859-414A-BB83-986E4FB3D7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DCD56-5068-4F14-9E83-E8344C4786B4}" type="pres">
      <dgm:prSet presAssocID="{047B82F7-9106-40CB-8BE0-21544B0FD5BC}" presName="root1" presStyleCnt="0"/>
      <dgm:spPr/>
    </dgm:pt>
    <dgm:pt modelId="{69D79AEC-1D46-411B-A027-73D6FC076054}" type="pres">
      <dgm:prSet presAssocID="{047B82F7-9106-40CB-8BE0-21544B0FD5B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7B74E-0B5D-43D4-9706-26FB3FB1D51E}" type="pres">
      <dgm:prSet presAssocID="{047B82F7-9106-40CB-8BE0-21544B0FD5BC}" presName="level2hierChild" presStyleCnt="0"/>
      <dgm:spPr/>
    </dgm:pt>
    <dgm:pt modelId="{EF066512-98A7-42DB-AD17-CEC338033E21}" type="pres">
      <dgm:prSet presAssocID="{DBA7D636-88B0-41A2-9B3F-804550D4FD9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72107BB-AEC1-40E5-A056-EFFD562FE522}" type="pres">
      <dgm:prSet presAssocID="{DBA7D636-88B0-41A2-9B3F-804550D4FD9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0A2C231-BD36-4343-AC4A-F779B2A41C44}" type="pres">
      <dgm:prSet presAssocID="{46E71323-0CD7-404D-B79A-6DD1CCC154A8}" presName="root2" presStyleCnt="0"/>
      <dgm:spPr/>
    </dgm:pt>
    <dgm:pt modelId="{D10058A0-2286-4F85-A7B0-3492BE537326}" type="pres">
      <dgm:prSet presAssocID="{46E71323-0CD7-404D-B79A-6DD1CCC154A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577E73-D413-4AA4-9F81-24015290C9DC}" type="pres">
      <dgm:prSet presAssocID="{46E71323-0CD7-404D-B79A-6DD1CCC154A8}" presName="level3hierChild" presStyleCnt="0"/>
      <dgm:spPr/>
    </dgm:pt>
    <dgm:pt modelId="{C8F01930-03D8-4E51-A510-9B4627D923C4}" type="pres">
      <dgm:prSet presAssocID="{08E0E06B-36A7-4408-BB6F-A1A68F40513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7651860-3AF9-4E90-9225-63BDB84BBEA5}" type="pres">
      <dgm:prSet presAssocID="{08E0E06B-36A7-4408-BB6F-A1A68F40513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844015A-0B70-4EAA-9655-C2F33696C293}" type="pres">
      <dgm:prSet presAssocID="{9A018145-6353-4C67-906A-18E3E27E6AE9}" presName="root2" presStyleCnt="0"/>
      <dgm:spPr/>
    </dgm:pt>
    <dgm:pt modelId="{DA7B88A8-E827-465A-B9AF-1805A76CBBDB}" type="pres">
      <dgm:prSet presAssocID="{9A018145-6353-4C67-906A-18E3E27E6AE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55A2C0-130B-4A7C-B873-AA85036FAC02}" type="pres">
      <dgm:prSet presAssocID="{9A018145-6353-4C67-906A-18E3E27E6AE9}" presName="level3hierChild" presStyleCnt="0"/>
      <dgm:spPr/>
    </dgm:pt>
  </dgm:ptLst>
  <dgm:cxnLst>
    <dgm:cxn modelId="{5BB8CA65-5CA0-4EE0-8EDF-9EA1ACECB340}" type="presOf" srcId="{46E71323-0CD7-404D-B79A-6DD1CCC154A8}" destId="{D10058A0-2286-4F85-A7B0-3492BE537326}" srcOrd="0" destOrd="0" presId="urn:microsoft.com/office/officeart/2008/layout/HorizontalMultiLevelHierarchy"/>
    <dgm:cxn modelId="{F19810B6-E078-40F3-92C4-BDE93BAE433A}" type="presOf" srcId="{9A018145-6353-4C67-906A-18E3E27E6AE9}" destId="{DA7B88A8-E827-465A-B9AF-1805A76CBBDB}" srcOrd="0" destOrd="0" presId="urn:microsoft.com/office/officeart/2008/layout/HorizontalMultiLevelHierarchy"/>
    <dgm:cxn modelId="{78F0DF95-70A9-43AA-9487-FC0DAD04FF70}" type="presOf" srcId="{08E0E06B-36A7-4408-BB6F-A1A68F40513F}" destId="{C7651860-3AF9-4E90-9225-63BDB84BBEA5}" srcOrd="1" destOrd="0" presId="urn:microsoft.com/office/officeart/2008/layout/HorizontalMultiLevelHierarchy"/>
    <dgm:cxn modelId="{0B0E71E4-0EFE-4A34-AEE9-43DCFC57C734}" type="presOf" srcId="{8941AA69-E859-414A-BB83-986E4FB3D7FA}" destId="{C5F1EE5A-F58A-44E8-921D-F6BA3C5D6915}" srcOrd="0" destOrd="0" presId="urn:microsoft.com/office/officeart/2008/layout/HorizontalMultiLevelHierarchy"/>
    <dgm:cxn modelId="{B6D8450A-1EFD-4E32-9242-248B2B0D58AA}" type="presOf" srcId="{DBA7D636-88B0-41A2-9B3F-804550D4FD95}" destId="{B72107BB-AEC1-40E5-A056-EFFD562FE522}" srcOrd="1" destOrd="0" presId="urn:microsoft.com/office/officeart/2008/layout/HorizontalMultiLevelHierarchy"/>
    <dgm:cxn modelId="{2B63EFD5-388A-4193-B6BC-9EB8AA8EF54A}" srcId="{047B82F7-9106-40CB-8BE0-21544B0FD5BC}" destId="{9A018145-6353-4C67-906A-18E3E27E6AE9}" srcOrd="1" destOrd="0" parTransId="{08E0E06B-36A7-4408-BB6F-A1A68F40513F}" sibTransId="{16F57671-7C6D-471B-BEC0-A79292723420}"/>
    <dgm:cxn modelId="{C461F485-411B-453C-89A0-B801F6887599}" srcId="{047B82F7-9106-40CB-8BE0-21544B0FD5BC}" destId="{46E71323-0CD7-404D-B79A-6DD1CCC154A8}" srcOrd="0" destOrd="0" parTransId="{DBA7D636-88B0-41A2-9B3F-804550D4FD95}" sibTransId="{B2091F89-8F35-4869-8CB0-740EE2F34214}"/>
    <dgm:cxn modelId="{51BE5A1C-C151-47B8-9A23-C65A1C40EAFA}" srcId="{8941AA69-E859-414A-BB83-986E4FB3D7FA}" destId="{047B82F7-9106-40CB-8BE0-21544B0FD5BC}" srcOrd="0" destOrd="0" parTransId="{4F9C6D00-9E0E-454E-9E54-C824DEAB8A91}" sibTransId="{4A2061B0-F490-4199-82A4-F26BC5DF1BD8}"/>
    <dgm:cxn modelId="{767F2985-91DE-453B-9EAB-D3CC6199ED45}" type="presOf" srcId="{08E0E06B-36A7-4408-BB6F-A1A68F40513F}" destId="{C8F01930-03D8-4E51-A510-9B4627D923C4}" srcOrd="0" destOrd="0" presId="urn:microsoft.com/office/officeart/2008/layout/HorizontalMultiLevelHierarchy"/>
    <dgm:cxn modelId="{4D90A02C-574A-4E94-A972-26EB76D32A62}" type="presOf" srcId="{DBA7D636-88B0-41A2-9B3F-804550D4FD95}" destId="{EF066512-98A7-42DB-AD17-CEC338033E21}" srcOrd="0" destOrd="0" presId="urn:microsoft.com/office/officeart/2008/layout/HorizontalMultiLevelHierarchy"/>
    <dgm:cxn modelId="{F7056B59-FBF1-41BF-9CC8-D56226C9347E}" type="presOf" srcId="{047B82F7-9106-40CB-8BE0-21544B0FD5BC}" destId="{69D79AEC-1D46-411B-A027-73D6FC076054}" srcOrd="0" destOrd="0" presId="urn:microsoft.com/office/officeart/2008/layout/HorizontalMultiLevelHierarchy"/>
    <dgm:cxn modelId="{D6C5B12A-6647-46AF-910F-6CB2929D41C6}" type="presParOf" srcId="{C5F1EE5A-F58A-44E8-921D-F6BA3C5D6915}" destId="{146DCD56-5068-4F14-9E83-E8344C4786B4}" srcOrd="0" destOrd="0" presId="urn:microsoft.com/office/officeart/2008/layout/HorizontalMultiLevelHierarchy"/>
    <dgm:cxn modelId="{493F56B3-7E82-464F-8082-39AC1040F30F}" type="presParOf" srcId="{146DCD56-5068-4F14-9E83-E8344C4786B4}" destId="{69D79AEC-1D46-411B-A027-73D6FC076054}" srcOrd="0" destOrd="0" presId="urn:microsoft.com/office/officeart/2008/layout/HorizontalMultiLevelHierarchy"/>
    <dgm:cxn modelId="{082FE437-44F3-4B6D-9B14-EBE09FCCC271}" type="presParOf" srcId="{146DCD56-5068-4F14-9E83-E8344C4786B4}" destId="{ACB7B74E-0B5D-43D4-9706-26FB3FB1D51E}" srcOrd="1" destOrd="0" presId="urn:microsoft.com/office/officeart/2008/layout/HorizontalMultiLevelHierarchy"/>
    <dgm:cxn modelId="{7ABE9E13-48CA-4A29-ACFF-44E084B4E1A3}" type="presParOf" srcId="{ACB7B74E-0B5D-43D4-9706-26FB3FB1D51E}" destId="{EF066512-98A7-42DB-AD17-CEC338033E21}" srcOrd="0" destOrd="0" presId="urn:microsoft.com/office/officeart/2008/layout/HorizontalMultiLevelHierarchy"/>
    <dgm:cxn modelId="{B7A42CCF-D64E-4F6C-BEB4-DF5170CA03EC}" type="presParOf" srcId="{EF066512-98A7-42DB-AD17-CEC338033E21}" destId="{B72107BB-AEC1-40E5-A056-EFFD562FE522}" srcOrd="0" destOrd="0" presId="urn:microsoft.com/office/officeart/2008/layout/HorizontalMultiLevelHierarchy"/>
    <dgm:cxn modelId="{79FC2E97-4856-4F77-8463-43C086890E46}" type="presParOf" srcId="{ACB7B74E-0B5D-43D4-9706-26FB3FB1D51E}" destId="{20A2C231-BD36-4343-AC4A-F779B2A41C44}" srcOrd="1" destOrd="0" presId="urn:microsoft.com/office/officeart/2008/layout/HorizontalMultiLevelHierarchy"/>
    <dgm:cxn modelId="{96570E31-04DF-405D-B417-390800C46A48}" type="presParOf" srcId="{20A2C231-BD36-4343-AC4A-F779B2A41C44}" destId="{D10058A0-2286-4F85-A7B0-3492BE537326}" srcOrd="0" destOrd="0" presId="urn:microsoft.com/office/officeart/2008/layout/HorizontalMultiLevelHierarchy"/>
    <dgm:cxn modelId="{C57AF2E7-73F7-4DE6-BD5C-2DD7E1BEC53A}" type="presParOf" srcId="{20A2C231-BD36-4343-AC4A-F779B2A41C44}" destId="{40577E73-D413-4AA4-9F81-24015290C9DC}" srcOrd="1" destOrd="0" presId="urn:microsoft.com/office/officeart/2008/layout/HorizontalMultiLevelHierarchy"/>
    <dgm:cxn modelId="{B855A016-F828-471B-9677-4FB0F5B63B26}" type="presParOf" srcId="{ACB7B74E-0B5D-43D4-9706-26FB3FB1D51E}" destId="{C8F01930-03D8-4E51-A510-9B4627D923C4}" srcOrd="2" destOrd="0" presId="urn:microsoft.com/office/officeart/2008/layout/HorizontalMultiLevelHierarchy"/>
    <dgm:cxn modelId="{736B55B7-2B0C-49D9-9003-0225562A139B}" type="presParOf" srcId="{C8F01930-03D8-4E51-A510-9B4627D923C4}" destId="{C7651860-3AF9-4E90-9225-63BDB84BBEA5}" srcOrd="0" destOrd="0" presId="urn:microsoft.com/office/officeart/2008/layout/HorizontalMultiLevelHierarchy"/>
    <dgm:cxn modelId="{C9386B3E-3EE9-45C1-999B-45F5A4887F26}" type="presParOf" srcId="{ACB7B74E-0B5D-43D4-9706-26FB3FB1D51E}" destId="{5844015A-0B70-4EAA-9655-C2F33696C293}" srcOrd="3" destOrd="0" presId="urn:microsoft.com/office/officeart/2008/layout/HorizontalMultiLevelHierarchy"/>
    <dgm:cxn modelId="{55E067B6-1289-406C-85FB-7C0EB84D3DD2}" type="presParOf" srcId="{5844015A-0B70-4EAA-9655-C2F33696C293}" destId="{DA7B88A8-E827-465A-B9AF-1805A76CBBDB}" srcOrd="0" destOrd="0" presId="urn:microsoft.com/office/officeart/2008/layout/HorizontalMultiLevelHierarchy"/>
    <dgm:cxn modelId="{0529B97A-F204-4595-84CB-16EF8E07C3CA}" type="presParOf" srcId="{5844015A-0B70-4EAA-9655-C2F33696C293}" destId="{3455A2C0-130B-4A7C-B873-AA85036FAC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1AA69-E859-414A-BB83-986E4FB3D7F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B82F7-9106-40CB-8BE0-21544B0FD5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PRODUCTRS AND SERVICES TAKEN OVER BY sefa</a:t>
          </a:r>
          <a:endParaRPr lang="en-US" sz="1100" b="1" dirty="0">
            <a:solidFill>
              <a:schemeClr val="tx1"/>
            </a:solidFill>
          </a:endParaRPr>
        </a:p>
      </dgm:t>
    </dgm:pt>
    <dgm:pt modelId="{4F9C6D00-9E0E-454E-9E54-C824DEAB8A91}" type="parTrans" cxnId="{51BE5A1C-C151-47B8-9A23-C65A1C40EAFA}">
      <dgm:prSet/>
      <dgm:spPr/>
      <dgm:t>
        <a:bodyPr/>
        <a:lstStyle/>
        <a:p>
          <a:endParaRPr lang="en-US"/>
        </a:p>
      </dgm:t>
    </dgm:pt>
    <dgm:pt modelId="{4A2061B0-F490-4199-82A4-F26BC5DF1BD8}" type="sibTrans" cxnId="{51BE5A1C-C151-47B8-9A23-C65A1C40EAFA}">
      <dgm:prSet/>
      <dgm:spPr/>
      <dgm:t>
        <a:bodyPr/>
        <a:lstStyle/>
        <a:p>
          <a:endParaRPr lang="en-US"/>
        </a:p>
      </dgm:t>
    </dgm:pt>
    <dgm:pt modelId="{46E71323-0CD7-404D-B79A-6DD1CCC154A8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Loans  to FCs  for  on-lending</a:t>
          </a:r>
          <a:endParaRPr lang="en-US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BA7D636-88B0-41A2-9B3F-804550D4FD95}" type="parTrans" cxnId="{C461F485-411B-453C-89A0-B801F6887599}">
      <dgm:prSet/>
      <dgm:spPr/>
      <dgm:t>
        <a:bodyPr/>
        <a:lstStyle/>
        <a:p>
          <a:endParaRPr lang="en-US"/>
        </a:p>
      </dgm:t>
    </dgm:pt>
    <dgm:pt modelId="{B2091F89-8F35-4869-8CB0-740EE2F34214}" type="sibTrans" cxnId="{C461F485-411B-453C-89A0-B801F6887599}">
      <dgm:prSet/>
      <dgm:spPr/>
      <dgm:t>
        <a:bodyPr/>
        <a:lstStyle/>
        <a:p>
          <a:endParaRPr lang="en-US"/>
        </a:p>
      </dgm:t>
    </dgm:pt>
    <dgm:pt modelId="{9A018145-6353-4C67-906A-18E3E27E6AE9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Capacity-building  for acquisition  of assets  and  subsidy for operational costs</a:t>
          </a:r>
          <a:endParaRPr lang="en-US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8E0E06B-36A7-4408-BB6F-A1A68F40513F}" type="parTrans" cxnId="{2B63EFD5-388A-4193-B6BC-9EB8AA8EF54A}">
      <dgm:prSet/>
      <dgm:spPr/>
      <dgm:t>
        <a:bodyPr/>
        <a:lstStyle/>
        <a:p>
          <a:endParaRPr lang="en-US"/>
        </a:p>
      </dgm:t>
    </dgm:pt>
    <dgm:pt modelId="{16F57671-7C6D-471B-BEC0-A79292723420}" type="sibTrans" cxnId="{2B63EFD5-388A-4193-B6BC-9EB8AA8EF54A}">
      <dgm:prSet/>
      <dgm:spPr/>
      <dgm:t>
        <a:bodyPr/>
        <a:lstStyle/>
        <a:p>
          <a:endParaRPr lang="en-US"/>
        </a:p>
      </dgm:t>
    </dgm:pt>
    <dgm:pt modelId="{C5F1EE5A-F58A-44E8-921D-F6BA3C5D6915}" type="pres">
      <dgm:prSet presAssocID="{8941AA69-E859-414A-BB83-986E4FB3D7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DCD56-5068-4F14-9E83-E8344C4786B4}" type="pres">
      <dgm:prSet presAssocID="{047B82F7-9106-40CB-8BE0-21544B0FD5BC}" presName="root1" presStyleCnt="0"/>
      <dgm:spPr/>
    </dgm:pt>
    <dgm:pt modelId="{69D79AEC-1D46-411B-A027-73D6FC076054}" type="pres">
      <dgm:prSet presAssocID="{047B82F7-9106-40CB-8BE0-21544B0FD5BC}" presName="LevelOneTextNode" presStyleLbl="node0" presStyleIdx="0" presStyleCnt="1" custScaleY="100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B7B74E-0B5D-43D4-9706-26FB3FB1D51E}" type="pres">
      <dgm:prSet presAssocID="{047B82F7-9106-40CB-8BE0-21544B0FD5BC}" presName="level2hierChild" presStyleCnt="0"/>
      <dgm:spPr/>
    </dgm:pt>
    <dgm:pt modelId="{EF066512-98A7-42DB-AD17-CEC338033E21}" type="pres">
      <dgm:prSet presAssocID="{DBA7D636-88B0-41A2-9B3F-804550D4FD9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72107BB-AEC1-40E5-A056-EFFD562FE522}" type="pres">
      <dgm:prSet presAssocID="{DBA7D636-88B0-41A2-9B3F-804550D4FD9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0A2C231-BD36-4343-AC4A-F779B2A41C44}" type="pres">
      <dgm:prSet presAssocID="{46E71323-0CD7-404D-B79A-6DD1CCC154A8}" presName="root2" presStyleCnt="0"/>
      <dgm:spPr/>
    </dgm:pt>
    <dgm:pt modelId="{D10058A0-2286-4F85-A7B0-3492BE537326}" type="pres">
      <dgm:prSet presAssocID="{46E71323-0CD7-404D-B79A-6DD1CCC154A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577E73-D413-4AA4-9F81-24015290C9DC}" type="pres">
      <dgm:prSet presAssocID="{46E71323-0CD7-404D-B79A-6DD1CCC154A8}" presName="level3hierChild" presStyleCnt="0"/>
      <dgm:spPr/>
    </dgm:pt>
    <dgm:pt modelId="{C8F01930-03D8-4E51-A510-9B4627D923C4}" type="pres">
      <dgm:prSet presAssocID="{08E0E06B-36A7-4408-BB6F-A1A68F40513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7651860-3AF9-4E90-9225-63BDB84BBEA5}" type="pres">
      <dgm:prSet presAssocID="{08E0E06B-36A7-4408-BB6F-A1A68F40513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844015A-0B70-4EAA-9655-C2F33696C293}" type="pres">
      <dgm:prSet presAssocID="{9A018145-6353-4C67-906A-18E3E27E6AE9}" presName="root2" presStyleCnt="0"/>
      <dgm:spPr/>
    </dgm:pt>
    <dgm:pt modelId="{DA7B88A8-E827-465A-B9AF-1805A76CBBDB}" type="pres">
      <dgm:prSet presAssocID="{9A018145-6353-4C67-906A-18E3E27E6AE9}" presName="LevelTwoTextNode" presStyleLbl="node2" presStyleIdx="1" presStyleCnt="2" custLinFactNeighborX="317" custLinFactNeighborY="4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55A2C0-130B-4A7C-B873-AA85036FAC02}" type="pres">
      <dgm:prSet presAssocID="{9A018145-6353-4C67-906A-18E3E27E6AE9}" presName="level3hierChild" presStyleCnt="0"/>
      <dgm:spPr/>
    </dgm:pt>
  </dgm:ptLst>
  <dgm:cxnLst>
    <dgm:cxn modelId="{2B63EFD5-388A-4193-B6BC-9EB8AA8EF54A}" srcId="{047B82F7-9106-40CB-8BE0-21544B0FD5BC}" destId="{9A018145-6353-4C67-906A-18E3E27E6AE9}" srcOrd="1" destOrd="0" parTransId="{08E0E06B-36A7-4408-BB6F-A1A68F40513F}" sibTransId="{16F57671-7C6D-471B-BEC0-A79292723420}"/>
    <dgm:cxn modelId="{51BE5A1C-C151-47B8-9A23-C65A1C40EAFA}" srcId="{8941AA69-E859-414A-BB83-986E4FB3D7FA}" destId="{047B82F7-9106-40CB-8BE0-21544B0FD5BC}" srcOrd="0" destOrd="0" parTransId="{4F9C6D00-9E0E-454E-9E54-C824DEAB8A91}" sibTransId="{4A2061B0-F490-4199-82A4-F26BC5DF1BD8}"/>
    <dgm:cxn modelId="{C7B893A4-B1B1-4DBD-80F0-FB60ECF33023}" type="presOf" srcId="{9A018145-6353-4C67-906A-18E3E27E6AE9}" destId="{DA7B88A8-E827-465A-B9AF-1805A76CBBDB}" srcOrd="0" destOrd="0" presId="urn:microsoft.com/office/officeart/2008/layout/HorizontalMultiLevelHierarchy"/>
    <dgm:cxn modelId="{40E4AF29-BBD4-4FFE-8FD0-E08FC61C9BF3}" type="presOf" srcId="{08E0E06B-36A7-4408-BB6F-A1A68F40513F}" destId="{C7651860-3AF9-4E90-9225-63BDB84BBEA5}" srcOrd="1" destOrd="0" presId="urn:microsoft.com/office/officeart/2008/layout/HorizontalMultiLevelHierarchy"/>
    <dgm:cxn modelId="{CA04FD5F-BCA4-407E-A37B-9E73E1F7A000}" type="presOf" srcId="{08E0E06B-36A7-4408-BB6F-A1A68F40513F}" destId="{C8F01930-03D8-4E51-A510-9B4627D923C4}" srcOrd="0" destOrd="0" presId="urn:microsoft.com/office/officeart/2008/layout/HorizontalMultiLevelHierarchy"/>
    <dgm:cxn modelId="{C461F485-411B-453C-89A0-B801F6887599}" srcId="{047B82F7-9106-40CB-8BE0-21544B0FD5BC}" destId="{46E71323-0CD7-404D-B79A-6DD1CCC154A8}" srcOrd="0" destOrd="0" parTransId="{DBA7D636-88B0-41A2-9B3F-804550D4FD95}" sibTransId="{B2091F89-8F35-4869-8CB0-740EE2F34214}"/>
    <dgm:cxn modelId="{4A95F74B-DBD7-47CA-B517-0561D3D68A1A}" type="presOf" srcId="{047B82F7-9106-40CB-8BE0-21544B0FD5BC}" destId="{69D79AEC-1D46-411B-A027-73D6FC076054}" srcOrd="0" destOrd="0" presId="urn:microsoft.com/office/officeart/2008/layout/HorizontalMultiLevelHierarchy"/>
    <dgm:cxn modelId="{261A5CEB-8B4E-4BCF-AF13-989CE5A573E4}" type="presOf" srcId="{46E71323-0CD7-404D-B79A-6DD1CCC154A8}" destId="{D10058A0-2286-4F85-A7B0-3492BE537326}" srcOrd="0" destOrd="0" presId="urn:microsoft.com/office/officeart/2008/layout/HorizontalMultiLevelHierarchy"/>
    <dgm:cxn modelId="{F524BB6C-0556-4EDD-8C7B-AA22DF1D9E14}" type="presOf" srcId="{DBA7D636-88B0-41A2-9B3F-804550D4FD95}" destId="{EF066512-98A7-42DB-AD17-CEC338033E21}" srcOrd="0" destOrd="0" presId="urn:microsoft.com/office/officeart/2008/layout/HorizontalMultiLevelHierarchy"/>
    <dgm:cxn modelId="{DC60D775-345A-4E61-B386-766DB1756466}" type="presOf" srcId="{DBA7D636-88B0-41A2-9B3F-804550D4FD95}" destId="{B72107BB-AEC1-40E5-A056-EFFD562FE522}" srcOrd="1" destOrd="0" presId="urn:microsoft.com/office/officeart/2008/layout/HorizontalMultiLevelHierarchy"/>
    <dgm:cxn modelId="{E590C487-5422-4F5E-A5CF-FD65A82944BA}" type="presOf" srcId="{8941AA69-E859-414A-BB83-986E4FB3D7FA}" destId="{C5F1EE5A-F58A-44E8-921D-F6BA3C5D6915}" srcOrd="0" destOrd="0" presId="urn:microsoft.com/office/officeart/2008/layout/HorizontalMultiLevelHierarchy"/>
    <dgm:cxn modelId="{2AFC6D41-41E2-4A8C-839F-2A74FF2C3A23}" type="presParOf" srcId="{C5F1EE5A-F58A-44E8-921D-F6BA3C5D6915}" destId="{146DCD56-5068-4F14-9E83-E8344C4786B4}" srcOrd="0" destOrd="0" presId="urn:microsoft.com/office/officeart/2008/layout/HorizontalMultiLevelHierarchy"/>
    <dgm:cxn modelId="{3AA5759C-D603-4FF7-81BC-B17F0B0FA3CA}" type="presParOf" srcId="{146DCD56-5068-4F14-9E83-E8344C4786B4}" destId="{69D79AEC-1D46-411B-A027-73D6FC076054}" srcOrd="0" destOrd="0" presId="urn:microsoft.com/office/officeart/2008/layout/HorizontalMultiLevelHierarchy"/>
    <dgm:cxn modelId="{913FB462-48C2-4177-8622-AECDB83E2975}" type="presParOf" srcId="{146DCD56-5068-4F14-9E83-E8344C4786B4}" destId="{ACB7B74E-0B5D-43D4-9706-26FB3FB1D51E}" srcOrd="1" destOrd="0" presId="urn:microsoft.com/office/officeart/2008/layout/HorizontalMultiLevelHierarchy"/>
    <dgm:cxn modelId="{36AB81EB-BD02-460E-83F9-8059C23D309F}" type="presParOf" srcId="{ACB7B74E-0B5D-43D4-9706-26FB3FB1D51E}" destId="{EF066512-98A7-42DB-AD17-CEC338033E21}" srcOrd="0" destOrd="0" presId="urn:microsoft.com/office/officeart/2008/layout/HorizontalMultiLevelHierarchy"/>
    <dgm:cxn modelId="{AEAFE1F1-6A0B-40D3-932E-540009BD4A99}" type="presParOf" srcId="{EF066512-98A7-42DB-AD17-CEC338033E21}" destId="{B72107BB-AEC1-40E5-A056-EFFD562FE522}" srcOrd="0" destOrd="0" presId="urn:microsoft.com/office/officeart/2008/layout/HorizontalMultiLevelHierarchy"/>
    <dgm:cxn modelId="{9CD4B034-BBFC-4AEC-8A60-B0AEFD9E6DE9}" type="presParOf" srcId="{ACB7B74E-0B5D-43D4-9706-26FB3FB1D51E}" destId="{20A2C231-BD36-4343-AC4A-F779B2A41C44}" srcOrd="1" destOrd="0" presId="urn:microsoft.com/office/officeart/2008/layout/HorizontalMultiLevelHierarchy"/>
    <dgm:cxn modelId="{EFA31D7F-2301-47A4-BD19-BB38B3280A7E}" type="presParOf" srcId="{20A2C231-BD36-4343-AC4A-F779B2A41C44}" destId="{D10058A0-2286-4F85-A7B0-3492BE537326}" srcOrd="0" destOrd="0" presId="urn:microsoft.com/office/officeart/2008/layout/HorizontalMultiLevelHierarchy"/>
    <dgm:cxn modelId="{EC2C0AE5-DD3F-4EF3-88B9-2743E134D8A0}" type="presParOf" srcId="{20A2C231-BD36-4343-AC4A-F779B2A41C44}" destId="{40577E73-D413-4AA4-9F81-24015290C9DC}" srcOrd="1" destOrd="0" presId="urn:microsoft.com/office/officeart/2008/layout/HorizontalMultiLevelHierarchy"/>
    <dgm:cxn modelId="{23C26ED3-9230-4E05-BD8A-27BBFF5AE9A2}" type="presParOf" srcId="{ACB7B74E-0B5D-43D4-9706-26FB3FB1D51E}" destId="{C8F01930-03D8-4E51-A510-9B4627D923C4}" srcOrd="2" destOrd="0" presId="urn:microsoft.com/office/officeart/2008/layout/HorizontalMultiLevelHierarchy"/>
    <dgm:cxn modelId="{592D04DA-2E88-4FD7-B842-5C848B08DC5D}" type="presParOf" srcId="{C8F01930-03D8-4E51-A510-9B4627D923C4}" destId="{C7651860-3AF9-4E90-9225-63BDB84BBEA5}" srcOrd="0" destOrd="0" presId="urn:microsoft.com/office/officeart/2008/layout/HorizontalMultiLevelHierarchy"/>
    <dgm:cxn modelId="{F40C2C34-6B68-440D-9FEC-126D509CF4A0}" type="presParOf" srcId="{ACB7B74E-0B5D-43D4-9706-26FB3FB1D51E}" destId="{5844015A-0B70-4EAA-9655-C2F33696C293}" srcOrd="3" destOrd="0" presId="urn:microsoft.com/office/officeart/2008/layout/HorizontalMultiLevelHierarchy"/>
    <dgm:cxn modelId="{B792A400-7E44-4FB1-8B38-D63D23E21CE5}" type="presParOf" srcId="{5844015A-0B70-4EAA-9655-C2F33696C293}" destId="{DA7B88A8-E827-465A-B9AF-1805A76CBBDB}" srcOrd="0" destOrd="0" presId="urn:microsoft.com/office/officeart/2008/layout/HorizontalMultiLevelHierarchy"/>
    <dgm:cxn modelId="{498BB702-4564-41BD-8B4A-06EEBF4B1032}" type="presParOf" srcId="{5844015A-0B70-4EAA-9655-C2F33696C293}" destId="{3455A2C0-130B-4A7C-B873-AA85036FAC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01930-03D8-4E51-A510-9B4627D923C4}">
      <dsp:nvSpPr>
        <dsp:cNvPr id="0" name=""/>
        <dsp:cNvSpPr/>
      </dsp:nvSpPr>
      <dsp:spPr>
        <a:xfrm>
          <a:off x="2745284" y="2214562"/>
          <a:ext cx="552046" cy="105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023" y="0"/>
              </a:lnTo>
              <a:lnTo>
                <a:pt x="276023" y="1051917"/>
              </a:lnTo>
              <a:lnTo>
                <a:pt x="552046" y="10519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91608" y="2710821"/>
        <a:ext cx="59398" cy="59398"/>
      </dsp:txXfrm>
    </dsp:sp>
    <dsp:sp modelId="{EF066512-98A7-42DB-AD17-CEC338033E21}">
      <dsp:nvSpPr>
        <dsp:cNvPr id="0" name=""/>
        <dsp:cNvSpPr/>
      </dsp:nvSpPr>
      <dsp:spPr>
        <a:xfrm>
          <a:off x="2745284" y="2168842"/>
          <a:ext cx="552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04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7506" y="2200761"/>
        <a:ext cx="27602" cy="27602"/>
      </dsp:txXfrm>
    </dsp:sp>
    <dsp:sp modelId="{A67DE4D6-9D26-405A-851F-A967D141E08A}">
      <dsp:nvSpPr>
        <dsp:cNvPr id="0" name=""/>
        <dsp:cNvSpPr/>
      </dsp:nvSpPr>
      <dsp:spPr>
        <a:xfrm>
          <a:off x="2745284" y="1162645"/>
          <a:ext cx="552046" cy="1051917"/>
        </a:xfrm>
        <a:custGeom>
          <a:avLst/>
          <a:gdLst/>
          <a:ahLst/>
          <a:cxnLst/>
          <a:rect l="0" t="0" r="0" b="0"/>
          <a:pathLst>
            <a:path>
              <a:moveTo>
                <a:pt x="0" y="1051917"/>
              </a:moveTo>
              <a:lnTo>
                <a:pt x="276023" y="1051917"/>
              </a:lnTo>
              <a:lnTo>
                <a:pt x="276023" y="0"/>
              </a:lnTo>
              <a:lnTo>
                <a:pt x="5520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91608" y="1658904"/>
        <a:ext cx="59398" cy="59398"/>
      </dsp:txXfrm>
    </dsp:sp>
    <dsp:sp modelId="{69D79AEC-1D46-411B-A027-73D6FC076054}">
      <dsp:nvSpPr>
        <dsp:cNvPr id="0" name=""/>
        <dsp:cNvSpPr/>
      </dsp:nvSpPr>
      <dsp:spPr>
        <a:xfrm rot="16200000">
          <a:off x="109955" y="1793795"/>
          <a:ext cx="4429125" cy="84153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PRODUCTS AND SERVICES OFFERED BY sefa PRE-MERGER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09955" y="1793795"/>
        <a:ext cx="4429125" cy="841533"/>
      </dsp:txXfrm>
    </dsp:sp>
    <dsp:sp modelId="{408B61C6-3A90-4118-9C53-0B9920E9EF6F}">
      <dsp:nvSpPr>
        <dsp:cNvPr id="0" name=""/>
        <dsp:cNvSpPr/>
      </dsp:nvSpPr>
      <dsp:spPr>
        <a:xfrm>
          <a:off x="3297330" y="741878"/>
          <a:ext cx="2760230" cy="84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Financial support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On-lending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Capacity-Building Grant</a:t>
          </a:r>
          <a:endParaRPr lang="en-US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297330" y="741878"/>
        <a:ext cx="2760230" cy="841533"/>
      </dsp:txXfrm>
    </dsp:sp>
    <dsp:sp modelId="{D10058A0-2286-4F85-A7B0-3492BE537326}">
      <dsp:nvSpPr>
        <dsp:cNvPr id="0" name=""/>
        <dsp:cNvSpPr/>
      </dsp:nvSpPr>
      <dsp:spPr>
        <a:xfrm>
          <a:off x="3297330" y="1793795"/>
          <a:ext cx="2760230" cy="84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Non-Financial Support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Training of FSPCs board, management and staff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Assistance with the registration of new FSPCs</a:t>
          </a:r>
          <a:endParaRPr lang="en-US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297330" y="1793795"/>
        <a:ext cx="2760230" cy="841533"/>
      </dsp:txXfrm>
    </dsp:sp>
    <dsp:sp modelId="{DA7B88A8-E827-465A-B9AF-1805A76CBBDB}">
      <dsp:nvSpPr>
        <dsp:cNvPr id="0" name=""/>
        <dsp:cNvSpPr/>
      </dsp:nvSpPr>
      <dsp:spPr>
        <a:xfrm>
          <a:off x="3297330" y="2845712"/>
          <a:ext cx="2760230" cy="841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Regulatory  and supervision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Registration of new FSPCs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Supervision of existing FSPCs</a:t>
          </a:r>
          <a:endParaRPr lang="en-US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297330" y="2845712"/>
        <a:ext cx="2760230" cy="841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01930-03D8-4E51-A510-9B4627D923C4}">
      <dsp:nvSpPr>
        <dsp:cNvPr id="0" name=""/>
        <dsp:cNvSpPr/>
      </dsp:nvSpPr>
      <dsp:spPr>
        <a:xfrm>
          <a:off x="723870" y="2407443"/>
          <a:ext cx="473538" cy="451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769" y="0"/>
              </a:lnTo>
              <a:lnTo>
                <a:pt x="236769" y="451160"/>
              </a:lnTo>
              <a:lnTo>
                <a:pt x="473538" y="451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44287" y="2616672"/>
        <a:ext cx="32702" cy="32702"/>
      </dsp:txXfrm>
    </dsp:sp>
    <dsp:sp modelId="{EF066512-98A7-42DB-AD17-CEC338033E21}">
      <dsp:nvSpPr>
        <dsp:cNvPr id="0" name=""/>
        <dsp:cNvSpPr/>
      </dsp:nvSpPr>
      <dsp:spPr>
        <a:xfrm>
          <a:off x="723870" y="1956282"/>
          <a:ext cx="473538" cy="451160"/>
        </a:xfrm>
        <a:custGeom>
          <a:avLst/>
          <a:gdLst/>
          <a:ahLst/>
          <a:cxnLst/>
          <a:rect l="0" t="0" r="0" b="0"/>
          <a:pathLst>
            <a:path>
              <a:moveTo>
                <a:pt x="0" y="451160"/>
              </a:moveTo>
              <a:lnTo>
                <a:pt x="236769" y="451160"/>
              </a:lnTo>
              <a:lnTo>
                <a:pt x="236769" y="0"/>
              </a:lnTo>
              <a:lnTo>
                <a:pt x="473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44287" y="2165511"/>
        <a:ext cx="32702" cy="32702"/>
      </dsp:txXfrm>
    </dsp:sp>
    <dsp:sp modelId="{69D79AEC-1D46-411B-A027-73D6FC076054}">
      <dsp:nvSpPr>
        <dsp:cNvPr id="0" name=""/>
        <dsp:cNvSpPr/>
      </dsp:nvSpPr>
      <dsp:spPr>
        <a:xfrm rot="16200000">
          <a:off x="-1536681" y="2046515"/>
          <a:ext cx="3799246" cy="721856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PRODUCTS AND SERVICES TRANSFERRED TO OTHER AGENCIESOFFERED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-1536681" y="2046515"/>
        <a:ext cx="3799246" cy="721856"/>
      </dsp:txXfrm>
    </dsp:sp>
    <dsp:sp modelId="{D10058A0-2286-4F85-A7B0-3492BE537326}">
      <dsp:nvSpPr>
        <dsp:cNvPr id="0" name=""/>
        <dsp:cNvSpPr/>
      </dsp:nvSpPr>
      <dsp:spPr>
        <a:xfrm>
          <a:off x="1197408" y="1595354"/>
          <a:ext cx="2367690" cy="721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Non-Financial Support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This function is now performed by SEDA</a:t>
          </a:r>
          <a:endParaRPr lang="en-US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197408" y="1595354"/>
        <a:ext cx="2367690" cy="721856"/>
      </dsp:txXfrm>
    </dsp:sp>
    <dsp:sp modelId="{DA7B88A8-E827-465A-B9AF-1805A76CBBDB}">
      <dsp:nvSpPr>
        <dsp:cNvPr id="0" name=""/>
        <dsp:cNvSpPr/>
      </dsp:nvSpPr>
      <dsp:spPr>
        <a:xfrm>
          <a:off x="1197408" y="2497675"/>
          <a:ext cx="2367690" cy="721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Regulatory  and supervision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This function is now performed by CBDA</a:t>
          </a:r>
          <a:endParaRPr lang="en-US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197408" y="2497675"/>
        <a:ext cx="2367690" cy="721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01930-03D8-4E51-A510-9B4627D923C4}">
      <dsp:nvSpPr>
        <dsp:cNvPr id="0" name=""/>
        <dsp:cNvSpPr/>
      </dsp:nvSpPr>
      <dsp:spPr>
        <a:xfrm>
          <a:off x="738314" y="2498288"/>
          <a:ext cx="484452" cy="49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26" y="0"/>
              </a:lnTo>
              <a:lnTo>
                <a:pt x="242226" y="493141"/>
              </a:lnTo>
              <a:lnTo>
                <a:pt x="484452" y="493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63258" y="2727576"/>
        <a:ext cx="34564" cy="34564"/>
      </dsp:txXfrm>
    </dsp:sp>
    <dsp:sp modelId="{EF066512-98A7-42DB-AD17-CEC338033E21}">
      <dsp:nvSpPr>
        <dsp:cNvPr id="0" name=""/>
        <dsp:cNvSpPr/>
      </dsp:nvSpPr>
      <dsp:spPr>
        <a:xfrm>
          <a:off x="738314" y="2037056"/>
          <a:ext cx="484108" cy="461231"/>
        </a:xfrm>
        <a:custGeom>
          <a:avLst/>
          <a:gdLst/>
          <a:ahLst/>
          <a:cxnLst/>
          <a:rect l="0" t="0" r="0" b="0"/>
          <a:pathLst>
            <a:path>
              <a:moveTo>
                <a:pt x="0" y="461231"/>
              </a:moveTo>
              <a:lnTo>
                <a:pt x="242054" y="461231"/>
              </a:lnTo>
              <a:lnTo>
                <a:pt x="242054" y="0"/>
              </a:lnTo>
              <a:lnTo>
                <a:pt x="4841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63652" y="2250955"/>
        <a:ext cx="33432" cy="33432"/>
      </dsp:txXfrm>
    </dsp:sp>
    <dsp:sp modelId="{69D79AEC-1D46-411B-A027-73D6FC076054}">
      <dsp:nvSpPr>
        <dsp:cNvPr id="0" name=""/>
        <dsp:cNvSpPr/>
      </dsp:nvSpPr>
      <dsp:spPr>
        <a:xfrm rot="16200000">
          <a:off x="-1581263" y="2129302"/>
          <a:ext cx="3901185" cy="73797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PRODUCTRS AND SERVICES TAKEN OVER BY sefa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-1581263" y="2129302"/>
        <a:ext cx="3901185" cy="737970"/>
      </dsp:txXfrm>
    </dsp:sp>
    <dsp:sp modelId="{D10058A0-2286-4F85-A7B0-3492BE537326}">
      <dsp:nvSpPr>
        <dsp:cNvPr id="0" name=""/>
        <dsp:cNvSpPr/>
      </dsp:nvSpPr>
      <dsp:spPr>
        <a:xfrm>
          <a:off x="1222423" y="1668070"/>
          <a:ext cx="2420544" cy="737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Loans  to FCs  for  on-lending</a:t>
          </a:r>
          <a:endParaRPr lang="en-US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222423" y="1668070"/>
        <a:ext cx="2420544" cy="737970"/>
      </dsp:txXfrm>
    </dsp:sp>
    <dsp:sp modelId="{DA7B88A8-E827-465A-B9AF-1805A76CBBDB}">
      <dsp:nvSpPr>
        <dsp:cNvPr id="0" name=""/>
        <dsp:cNvSpPr/>
      </dsp:nvSpPr>
      <dsp:spPr>
        <a:xfrm>
          <a:off x="1222767" y="2622444"/>
          <a:ext cx="2420544" cy="737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Capacity-building  for acquisition  of assets  and  subsidy for operational costs</a:t>
          </a:r>
          <a:endParaRPr lang="en-US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222767" y="2622444"/>
        <a:ext cx="2420544" cy="73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5" y="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057FA8B-B5A2-4FCA-9AAC-4930F369AA04}" type="datetimeFigureOut">
              <a:rPr lang="en-US"/>
              <a:pPr>
                <a:defRPr/>
              </a:pPr>
              <a:t>10/16/2014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27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5" y="942827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C31E08-9D51-494B-A3ED-185B3585AB5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638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5" y="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F10B676-AFE6-4F87-A10C-D4BFA46B5F52}" type="datetimeFigureOut">
              <a:rPr lang="en-US"/>
              <a:pPr>
                <a:defRPr/>
              </a:pPr>
              <a:t>10/16/2014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6" y="4715834"/>
            <a:ext cx="5436909" cy="4464953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27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5" y="9428272"/>
            <a:ext cx="2946275" cy="496671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EEB30C-6A83-40D6-9394-07F92AE60C7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024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68350"/>
            <a:ext cx="4910138" cy="368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8B5B-003D-4FA8-BBC4-19B1BD302A9A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1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04 power point templa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684" cy="6859439"/>
          </a:xfrm>
          <a:prstGeom prst="rect">
            <a:avLst/>
          </a:prstGeom>
        </p:spPr>
      </p:pic>
      <p:sp>
        <p:nvSpPr>
          <p:cNvPr id="140337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939959" y="2646363"/>
            <a:ext cx="6329062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677E8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0067" bIns="40067"/>
          <a:lstStyle>
            <a:lvl1pPr algn="l">
              <a:defRPr sz="1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403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939958" y="3751264"/>
            <a:ext cx="6329063" cy="803275"/>
          </a:xfrm>
        </p:spPr>
        <p:txBody>
          <a:bodyPr lIns="160265" anchor="ctr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77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01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30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00" b="1">
                <a:solidFill>
                  <a:srgbClr val="5057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58220"/>
              </a:buClr>
              <a:defRPr>
                <a:solidFill>
                  <a:srgbClr val="50575F"/>
                </a:solidFill>
              </a:defRPr>
            </a:lvl1pPr>
            <a:lvl2pPr>
              <a:buClr>
                <a:srgbClr val="F58220"/>
              </a:buClr>
              <a:defRPr>
                <a:solidFill>
                  <a:srgbClr val="50575F"/>
                </a:solidFill>
              </a:defRPr>
            </a:lvl2pPr>
            <a:lvl3pPr>
              <a:buClr>
                <a:srgbClr val="F58220"/>
              </a:buClr>
              <a:defRPr>
                <a:solidFill>
                  <a:srgbClr val="50575F"/>
                </a:solidFill>
              </a:defRPr>
            </a:lvl3pPr>
            <a:lvl4pPr>
              <a:buClr>
                <a:srgbClr val="F58220"/>
              </a:buClr>
              <a:defRPr>
                <a:solidFill>
                  <a:srgbClr val="50575F"/>
                </a:solidFill>
              </a:defRPr>
            </a:lvl4pPr>
            <a:lvl5pPr>
              <a:buClr>
                <a:srgbClr val="F58220"/>
              </a:buClr>
              <a:defRPr>
                <a:solidFill>
                  <a:srgbClr val="5057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2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35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57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9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06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3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30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04 power point templat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28" cy="685062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146" y="47651"/>
            <a:ext cx="608535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33" tIns="31549" rIns="80133" bIns="31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337" y="1738313"/>
            <a:ext cx="796244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13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900" b="1">
          <a:solidFill>
            <a:srgbClr val="50575F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5pPr>
      <a:lvl6pPr marL="4006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6pPr>
      <a:lvl7pPr marL="8013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7pPr>
      <a:lvl8pPr marL="12019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8pPr>
      <a:lvl9pPr marL="160266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 Narrow" pitchFamily="34" charset="0"/>
        </a:defRPr>
      </a:lvl9pPr>
    </p:titleStyle>
    <p:bodyStyle>
      <a:lvl1pPr marL="171118" indent="-17111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F58220"/>
        </a:buClr>
        <a:buChar char="•"/>
        <a:defRPr b="1">
          <a:solidFill>
            <a:srgbClr val="50575F"/>
          </a:solidFill>
          <a:latin typeface="+mn-lt"/>
          <a:ea typeface="+mn-ea"/>
          <a:cs typeface="+mn-cs"/>
        </a:defRPr>
      </a:lvl1pPr>
      <a:lvl2pPr marL="500831" indent="-16277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F58220"/>
        </a:buClr>
        <a:buChar char="–"/>
        <a:defRPr sz="1400">
          <a:solidFill>
            <a:srgbClr val="50575F"/>
          </a:solidFill>
          <a:latin typeface="+mn-lt"/>
        </a:defRPr>
      </a:lvl2pPr>
      <a:lvl3pPr marL="834719" indent="-166943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F58220"/>
        </a:buClr>
        <a:buFont typeface="Wingdings" pitchFamily="2" charset="2"/>
        <a:buChar char=""/>
        <a:defRPr sz="1200">
          <a:solidFill>
            <a:srgbClr val="50575F"/>
          </a:solidFill>
          <a:latin typeface="+mn-lt"/>
        </a:defRPr>
      </a:lvl3pPr>
      <a:lvl4pPr marL="1168607" indent="-166943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F58220"/>
        </a:buClr>
        <a:buFont typeface="Symbol" pitchFamily="18" charset="2"/>
        <a:buChar char="-"/>
        <a:defRPr sz="1100">
          <a:solidFill>
            <a:srgbClr val="50575F"/>
          </a:solidFill>
          <a:latin typeface="+mn-lt"/>
        </a:defRPr>
      </a:lvl4pPr>
      <a:lvl5pPr marL="1702827" indent="-200333" algn="l" rtl="0" eaLnBrk="1" fontAlgn="base" hangingPunct="1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200">
          <a:solidFill>
            <a:srgbClr val="004182"/>
          </a:solidFill>
          <a:latin typeface="+mn-lt"/>
        </a:defRPr>
      </a:lvl5pPr>
      <a:lvl6pPr marL="2103492" indent="-200333" algn="l" rtl="0" eaLnBrk="1" fontAlgn="base" hangingPunct="1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200">
          <a:solidFill>
            <a:srgbClr val="004182"/>
          </a:solidFill>
          <a:latin typeface="+mn-lt"/>
        </a:defRPr>
      </a:lvl6pPr>
      <a:lvl7pPr marL="2504157" indent="-200333" algn="l" rtl="0" eaLnBrk="1" fontAlgn="base" hangingPunct="1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200">
          <a:solidFill>
            <a:srgbClr val="004182"/>
          </a:solidFill>
          <a:latin typeface="+mn-lt"/>
        </a:defRPr>
      </a:lvl7pPr>
      <a:lvl8pPr marL="2904823" indent="-200333" algn="l" rtl="0" eaLnBrk="1" fontAlgn="base" hangingPunct="1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200">
          <a:solidFill>
            <a:srgbClr val="004182"/>
          </a:solidFill>
          <a:latin typeface="+mn-lt"/>
        </a:defRPr>
      </a:lvl8pPr>
      <a:lvl9pPr marL="3305487" indent="-200333" algn="l" rtl="0" eaLnBrk="1" fontAlgn="base" hangingPunct="1">
        <a:spcBef>
          <a:spcPct val="30000"/>
        </a:spcBef>
        <a:spcAft>
          <a:spcPct val="0"/>
        </a:spcAft>
        <a:buClr>
          <a:srgbClr val="004182"/>
        </a:buClr>
        <a:buFont typeface="Wingdings" pitchFamily="2" charset="2"/>
        <a:buChar char="ú"/>
        <a:defRPr sz="1200">
          <a:solidFill>
            <a:srgbClr val="004182"/>
          </a:solidFill>
          <a:latin typeface="+mn-lt"/>
        </a:defRPr>
      </a:lvl9pPr>
    </p:bodyStyle>
    <p:otherStyle>
      <a:defPPr>
        <a:defRPr lang="en-US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za/imgres?imgurl=http://www.fao.org/docrep/003/w5069e/w5069e04.jpg&amp;imgrefurl=http://www.fao.org/docrep/003/w5069e/w5069e06.htm&amp;docid=4BpZSozd3hDqnM&amp;tbnid=fGcmfQQpwC2fHM:&amp;w=325&amp;h=391&amp;ei=Mat3Uu-dBKey0QW6mYDwDA&amp;ved=0CAIQxiAwAA&amp;iact=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za/imgres?imgurl=http://www.fao.org/docrep/003/w5069e/w5069e04.jpg&amp;imgrefurl=http://www.fao.org/docrep/003/w5069e/w5069e06.htm&amp;docid=4BpZSozd3hDqnM&amp;tbnid=fGcmfQQpwC2fHM:&amp;w=325&amp;h=391&amp;ei=Mat3Uu-dBKey0QW6mYDwDA&amp;ved=0CAIQxiAwAA&amp;iact=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5" y="5791200"/>
            <a:ext cx="911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ZA" sz="1600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r>
              <a:rPr lang="en-Z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ole of </a:t>
            </a:r>
            <a:r>
              <a:rPr lang="en-ZA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sefa</a:t>
            </a:r>
            <a:r>
              <a:rPr lang="en-Z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as a Stakeholder in Support of the in supporting Co-operative Financial Institutions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005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Black" panose="020B0A04020102020204" pitchFamily="34" charset="0"/>
              </a:rPr>
              <a:t>CO-OPERATIVE FINANCIAL INSTITUTIONS INDABA</a:t>
            </a:r>
          </a:p>
          <a:p>
            <a:pPr algn="ctr"/>
            <a:r>
              <a:rPr lang="en-US" sz="1600" b="1" dirty="0" smtClean="0">
                <a:latin typeface="Arial Black" panose="020B0A04020102020204" pitchFamily="34" charset="0"/>
              </a:rPr>
              <a:t>14-17  OCTOBER 2014</a:t>
            </a:r>
          </a:p>
          <a:p>
            <a:pPr algn="ctr"/>
            <a:r>
              <a:rPr lang="en-US" sz="1600" b="1" dirty="0" smtClean="0">
                <a:latin typeface="Arial Black" panose="020B0A04020102020204" pitchFamily="34" charset="0"/>
              </a:rPr>
              <a:t>EAST LONDON</a:t>
            </a:r>
          </a:p>
          <a:p>
            <a:pPr algn="ctr"/>
            <a:r>
              <a:rPr lang="en-US" sz="1600" b="1" dirty="0" smtClean="0">
                <a:latin typeface="Arial Black" panose="020B0A04020102020204" pitchFamily="34" charset="0"/>
              </a:rPr>
              <a:t>EASTERN CAPE PROVINCE,SOUTH AFRICA</a:t>
            </a:r>
          </a:p>
        </p:txBody>
      </p:sp>
      <p:pic>
        <p:nvPicPr>
          <p:cNvPr id="8" name="Picture 2" descr="https://encrypted-tbn2.gstatic.com/images?q=tbn:ANd9GcTcXfCOA3OuOFoBLKkw4LncZyo4ocL56PV1wZ3V9M7__84YPBSxE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48" y="1153931"/>
            <a:ext cx="6379746" cy="44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81800" cy="877887"/>
          </a:xfrm>
        </p:spPr>
        <p:txBody>
          <a:bodyPr/>
          <a:lstStyle/>
          <a:p>
            <a:r>
              <a:rPr lang="en-ZA" dirty="0" smtClean="0"/>
              <a:t>MINIMUM QUALIFYING CRITERIA FOR sefa FUNDING</a:t>
            </a:r>
            <a:br>
              <a:rPr lang="en-ZA" dirty="0" smtClean="0"/>
            </a:br>
            <a:r>
              <a:rPr lang="en-ZA" dirty="0" smtClean="0"/>
              <a:t>(CFIs)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62448" cy="5334000"/>
          </a:xfrm>
        </p:spPr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Duly registered with CIPC and CBDA;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Minimum membership of 200 members;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Minimum  members Shares /savings to the value of R100,000;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Proof of fit and proper board of directors;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Tax Clearance Certificate;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Proof of proper systems and process in place; and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Outstanding loan book of  at least  R100,000.</a:t>
            </a:r>
          </a:p>
          <a:p>
            <a:pPr marL="0" indent="0">
              <a:buNone/>
            </a:pPr>
            <a:endParaRPr lang="en-ZA" sz="1200" b="0" dirty="0" smtClean="0"/>
          </a:p>
          <a:p>
            <a:endParaRPr lang="en-ZA" sz="1200" b="0" dirty="0" smtClean="0"/>
          </a:p>
          <a:p>
            <a:endParaRPr lang="en-ZA" sz="1600" dirty="0" smtClean="0"/>
          </a:p>
          <a:p>
            <a:endParaRPr lang="en-ZA" sz="1600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649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38297"/>
              </p:ext>
            </p:extLst>
          </p:nvPr>
        </p:nvGraphicFramePr>
        <p:xfrm>
          <a:off x="0" y="990597"/>
          <a:ext cx="9143999" cy="586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158"/>
                <a:gridCol w="6525202"/>
                <a:gridCol w="1918639"/>
              </a:tblGrid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Province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KwaZulu Ladies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KZN</a:t>
                      </a: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Kwamachi FSC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KZN</a:t>
                      </a: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Kuvhanganyani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Mankotsana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Tlharihani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Boikago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NW</a:t>
                      </a: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Ditsobotla Primary Co-op Bank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NW</a:t>
                      </a:r>
                    </a:p>
                  </a:txBody>
                  <a:tcPr marL="58194" marR="58194" marT="0" marB="0"/>
                </a:tc>
              </a:tr>
              <a:tr h="5876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Sibanye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WC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Flash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WC</a:t>
                      </a:r>
                    </a:p>
                  </a:txBody>
                  <a:tcPr marL="58194" marR="58194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7389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s</a:t>
            </a:r>
            <a:r>
              <a:rPr lang="en-ZA" b="1" dirty="0" smtClean="0"/>
              <a:t>efa’s FOOTPRINT IN SUPPORTING FINANCIAL CO-OPERATIVES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917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8501"/>
              </p:ext>
            </p:extLst>
          </p:nvPr>
        </p:nvGraphicFramePr>
        <p:xfrm>
          <a:off x="27296" y="990600"/>
          <a:ext cx="9116705" cy="2346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068"/>
                <a:gridCol w="6505725"/>
                <a:gridCol w="1912912"/>
              </a:tblGrid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Province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Mmetlakhola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Gauteng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Mutapa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</a:tr>
              <a:tr h="586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ZA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Cebisa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(potential)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KZN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194" marR="58194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7389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s</a:t>
            </a:r>
            <a:r>
              <a:rPr lang="en-ZA" b="1" dirty="0" smtClean="0"/>
              <a:t>efa’s FOOTPRINT IN SUPPORTING FINANCIAL CO-OPERATIVES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0220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TESTIMONY OF IMPACT MADE BY sefa FUNDED FINANCIL CO-OPERATIVES </a:t>
            </a:r>
            <a:endParaRPr lang="en-ZA" dirty="0"/>
          </a:p>
        </p:txBody>
      </p:sp>
      <p:pic>
        <p:nvPicPr>
          <p:cNvPr id="4" name="Picture 3" descr="C:\Users\Jacobg\AppData\Local\Microsoft\Windows\Temporary Internet Files\Content.Outlook\FHSL363U\father1 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078"/>
            <a:ext cx="2438399" cy="160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acobg\AppData\Local\Microsoft\Windows\Temporary Internet Files\Content.Outlook\FHSL363U\father1 1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8" y="960558"/>
            <a:ext cx="2377439" cy="1699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43496" y="1013213"/>
            <a:ext cx="416210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Times New Roman"/>
              </a:rPr>
              <a:t>Pam  Govender  is a Member of  K.Ladies  Financial Cooperative. She  is an entrepreneur and  owns   a construction  company  (Alpha Trading ) and employs four people. Her business  obtains loans from  K.Ladies  because of being a member. </a:t>
            </a:r>
            <a:r>
              <a:rPr lang="en-ZA" sz="1000" dirty="0">
                <a:latin typeface="Calibri" pitchFamily="34" charset="0"/>
              </a:rPr>
              <a:t>Her business is involved in making gates, repair bridges etc</a:t>
            </a:r>
            <a:r>
              <a:rPr lang="en-ZA" sz="1000" dirty="0" smtClean="0">
                <a:latin typeface="Calibri" pitchFamily="34" charset="0"/>
              </a:rPr>
              <a:t>.</a:t>
            </a:r>
            <a:endParaRPr lang="en-ZA" sz="1000" dirty="0">
              <a:solidFill>
                <a:srgbClr val="000000"/>
              </a:solidFill>
              <a:latin typeface="Calibri" pitchFamily="34" charset="0"/>
              <a:ea typeface="Calibri"/>
              <a:cs typeface="Times New Roman"/>
            </a:endParaRPr>
          </a:p>
          <a:p>
            <a:endParaRPr lang="en-ZA" sz="1000" dirty="0" smtClean="0">
              <a:solidFill>
                <a:srgbClr val="000000"/>
              </a:solidFill>
              <a:latin typeface="Calibri" pitchFamily="34" charset="0"/>
              <a:ea typeface="Calibri"/>
              <a:cs typeface="Times New Roman"/>
            </a:endParaRPr>
          </a:p>
          <a:p>
            <a:r>
              <a:rPr lang="en-ZA" sz="10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Times New Roman"/>
              </a:rPr>
              <a:t>The picture  on the right demonstrates the work done by Alpha Trading in Ladysmith, KZN.</a:t>
            </a:r>
            <a:endParaRPr lang="en-ZA" sz="1000" dirty="0">
              <a:solidFill>
                <a:srgbClr val="000000"/>
              </a:solidFill>
              <a:latin typeface="Calibri" pitchFamily="34" charset="0"/>
              <a:ea typeface="Calibri"/>
              <a:cs typeface="Times New Roman"/>
            </a:endParaRPr>
          </a:p>
          <a:p>
            <a:r>
              <a:rPr lang="en-ZA" sz="1000" dirty="0" smtClean="0">
                <a:solidFill>
                  <a:srgbClr val="000000"/>
                </a:solidFill>
                <a:latin typeface="Calibri" pitchFamily="34" charset="0"/>
                <a:cs typeface="Times New Roman"/>
              </a:rPr>
              <a:t>Pam was one of the winners of  2013 City Bank micro-entrepreneurs. K.Ladies assisted  her to register for the competition.</a:t>
            </a:r>
            <a:endParaRPr lang="en-ZA" sz="1000" dirty="0">
              <a:latin typeface="Calibri" pitchFamily="34" charset="0"/>
            </a:endParaRPr>
          </a:p>
        </p:txBody>
      </p:sp>
      <p:pic>
        <p:nvPicPr>
          <p:cNvPr id="10" name="Picture 9" descr="C:\Users\Jacobg\AppData\Local\Microsoft\Windows\Temporary Internet Files\Content.Outlook\FHSL363U\IMAG01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6" y="5105400"/>
            <a:ext cx="2865034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74156" y="4260273"/>
            <a:ext cx="3381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dirty="0">
                <a:latin typeface="Calibri" pitchFamily="34" charset="0"/>
              </a:rPr>
              <a:t>Ms. Rachidi M.Hellen </a:t>
            </a:r>
            <a:r>
              <a:rPr lang="en-ZA" sz="1000" dirty="0" smtClean="0">
                <a:latin typeface="Calibri" pitchFamily="34" charset="0"/>
              </a:rPr>
              <a:t> is a member of  Mankotsana  Financial  Co-op  based in Limpopo .She received </a:t>
            </a:r>
            <a:r>
              <a:rPr lang="en-ZA" sz="1000" dirty="0">
                <a:latin typeface="Calibri" pitchFamily="34" charset="0"/>
              </a:rPr>
              <a:t>a loan from the co-operative in 2012 to extend her house. She has now achieved her goal of having a decent house. The picture below shows the house at the time of the extension.</a:t>
            </a:r>
          </a:p>
        </p:txBody>
      </p:sp>
      <p:pic>
        <p:nvPicPr>
          <p:cNvPr id="12" name="Picture 11" descr="C:\Users\Jacobg\AppData\Local\Microsoft\Windows\Temporary Internet Files\Content.Outlook\FHSL363U\IMAG0181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7" y="2895600"/>
            <a:ext cx="2209912" cy="136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972513"/>
            <a:ext cx="20732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00800" y="2972513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dirty="0">
                <a:latin typeface="Calibri" pitchFamily="34" charset="0"/>
              </a:rPr>
              <a:t>Beauty Gcilitshana of Khayelitsha </a:t>
            </a:r>
            <a:r>
              <a:rPr lang="en-ZA" sz="1000" dirty="0" smtClean="0">
                <a:latin typeface="Calibri" pitchFamily="34" charset="0"/>
              </a:rPr>
              <a:t>, </a:t>
            </a:r>
            <a:r>
              <a:rPr lang="en-ZA" sz="1000" dirty="0">
                <a:latin typeface="Calibri" pitchFamily="34" charset="0"/>
              </a:rPr>
              <a:t> </a:t>
            </a:r>
            <a:r>
              <a:rPr lang="en-ZA" sz="1000" dirty="0" smtClean="0">
                <a:latin typeface="Calibri" pitchFamily="34" charset="0"/>
              </a:rPr>
              <a:t>a member of Flash , </a:t>
            </a:r>
            <a:r>
              <a:rPr lang="en-ZA" sz="1000" dirty="0">
                <a:latin typeface="Calibri" pitchFamily="34" charset="0"/>
              </a:rPr>
              <a:t>started her fruit and vegetable stall to feed her family in 2010. She is currently employing two employees. She has bought a van for her business, renovated her house and sends her kids to school. She is very happy with the SACCO’s services. </a:t>
            </a:r>
          </a:p>
        </p:txBody>
      </p:sp>
      <p:pic>
        <p:nvPicPr>
          <p:cNvPr id="19" name="Picture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52282"/>
            <a:ext cx="2667000" cy="166878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" name="Rectangle 14"/>
          <p:cNvSpPr/>
          <p:nvPr/>
        </p:nvSpPr>
        <p:spPr>
          <a:xfrm>
            <a:off x="4110365" y="4868883"/>
            <a:ext cx="2057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dirty="0" smtClean="0">
                <a:latin typeface="Calibri" pitchFamily="34" charset="0"/>
              </a:rPr>
              <a:t>Flash is one  of  biggest Financial  Co-ops  funded  by sefa and has </a:t>
            </a:r>
            <a:r>
              <a:rPr lang="en-ZA" sz="1000" dirty="0">
                <a:latin typeface="Calibri" pitchFamily="34" charset="0"/>
              </a:rPr>
              <a:t>approximately 9000 members who are SMMEs.The members are Flash Vendors who sell electricity and airtime. </a:t>
            </a:r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4531146" y="6121063"/>
            <a:ext cx="45301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>
                <a:latin typeface="Calibri" pitchFamily="34" charset="0"/>
              </a:rPr>
              <a:t>sefa</a:t>
            </a:r>
            <a:r>
              <a:rPr lang="en-ZA" sz="1000" dirty="0">
                <a:latin typeface="Calibri" pitchFamily="34" charset="0"/>
              </a:rPr>
              <a:t> </a:t>
            </a:r>
            <a:r>
              <a:rPr lang="en-ZA" sz="1000" dirty="0" smtClean="0">
                <a:latin typeface="Calibri" pitchFamily="34" charset="0"/>
              </a:rPr>
              <a:t>approved </a:t>
            </a:r>
            <a:r>
              <a:rPr lang="en-ZA" sz="1000" dirty="0">
                <a:latin typeface="Calibri" pitchFamily="34" charset="0"/>
              </a:rPr>
              <a:t>a total amount of R4 million i.e. R2 million on-lending loan and R2 million capacity-building grant. A total amount of R3, 723,665 was disbursed. The current exposure to </a:t>
            </a:r>
            <a:r>
              <a:rPr lang="en-ZA" sz="1000" b="1" dirty="0">
                <a:latin typeface="Calibri" pitchFamily="34" charset="0"/>
              </a:rPr>
              <a:t>sefa </a:t>
            </a:r>
            <a:r>
              <a:rPr lang="en-ZA" sz="1000" dirty="0">
                <a:latin typeface="Calibri" pitchFamily="34" charset="0"/>
              </a:rPr>
              <a:t>stands at R276, 335.</a:t>
            </a:r>
          </a:p>
        </p:txBody>
      </p:sp>
    </p:spTree>
    <p:extLst>
      <p:ext uri="{BB962C8B-B14F-4D97-AF65-F5344CB8AC3E}">
        <p14:creationId xmlns:p14="http://schemas.microsoft.com/office/powerpoint/2010/main" val="29433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 OF A FINANCIAL SERVICES BUILDING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	</a:t>
            </a:r>
          </a:p>
        </p:txBody>
      </p:sp>
      <p:pic>
        <p:nvPicPr>
          <p:cNvPr id="1027" name="Picture 3" descr="C:\Users\Jacobg\AppData\Local\Microsoft\Windows\Temporary Internet Files\Content.Outlook\FHSL363U\ph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990598"/>
            <a:ext cx="50292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cobg\AppData\Local\Microsoft\Windows\Temporary Internet Files\Content.Outlook\FHSL363U\photo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60" y="990599"/>
            <a:ext cx="5029200" cy="43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912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600" i="1" dirty="0" smtClean="0"/>
              <a:t>Mathabatha Financial Co-operative </a:t>
            </a:r>
          </a:p>
          <a:p>
            <a:pPr>
              <a:lnSpc>
                <a:spcPct val="150000"/>
              </a:lnSpc>
            </a:pPr>
            <a:r>
              <a:rPr lang="en-ZA" sz="1600" i="1" dirty="0" smtClean="0"/>
              <a:t>is situated in Ga-Mathabatha Village,</a:t>
            </a:r>
          </a:p>
          <a:p>
            <a:pPr>
              <a:lnSpc>
                <a:spcPct val="150000"/>
              </a:lnSpc>
            </a:pPr>
            <a:r>
              <a:rPr lang="en-ZA" sz="1600" i="1" dirty="0" smtClean="0"/>
              <a:t>Limpopo Province. It received a </a:t>
            </a:r>
          </a:p>
          <a:p>
            <a:pPr>
              <a:lnSpc>
                <a:spcPct val="150000"/>
              </a:lnSpc>
            </a:pPr>
            <a:r>
              <a:rPr lang="en-ZA" sz="1600" i="1" dirty="0" smtClean="0"/>
              <a:t>funding from </a:t>
            </a:r>
            <a:r>
              <a:rPr lang="en-ZA" sz="1600" b="1" i="1" dirty="0" smtClean="0"/>
              <a:t>sefa</a:t>
            </a:r>
            <a:r>
              <a:rPr lang="en-ZA" sz="1600" i="1" dirty="0" smtClean="0"/>
              <a:t> (ex-</a:t>
            </a:r>
            <a:r>
              <a:rPr lang="en-ZA" sz="1600" b="1" i="1" dirty="0" err="1" smtClean="0"/>
              <a:t>samaf</a:t>
            </a:r>
            <a:r>
              <a:rPr lang="en-ZA" sz="1600" i="1" dirty="0" smtClean="0"/>
              <a:t>) of  </a:t>
            </a:r>
          </a:p>
          <a:p>
            <a:pPr>
              <a:lnSpc>
                <a:spcPct val="150000"/>
              </a:lnSpc>
            </a:pPr>
            <a:r>
              <a:rPr lang="en-ZA" sz="1600" i="1" dirty="0" smtClean="0"/>
              <a:t>R1,3 million  i.e. R820K capacity-building grant and R480K on-lending loans. Currently It has</a:t>
            </a:r>
          </a:p>
          <a:p>
            <a:pPr>
              <a:lnSpc>
                <a:spcPct val="150000"/>
              </a:lnSpc>
            </a:pPr>
            <a:r>
              <a:rPr lang="en-ZA" sz="1600" i="1" dirty="0" smtClean="0"/>
              <a:t>Over 1000 members with a savings book of over R1 million and loan book of approximately R600K.</a:t>
            </a:r>
          </a:p>
        </p:txBody>
      </p:sp>
    </p:spTree>
    <p:extLst>
      <p:ext uri="{BB962C8B-B14F-4D97-AF65-F5344CB8AC3E}">
        <p14:creationId xmlns:p14="http://schemas.microsoft.com/office/powerpoint/2010/main" val="2203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sefa’s RELATIONSHIP WITH CBDA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538"/>
            <a:ext cx="8077200" cy="52578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Co-operations agreement;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b="0" dirty="0" smtClean="0"/>
              <a:t>Special Projects-Banking Platform (under negotiations)</a:t>
            </a:r>
          </a:p>
          <a:p>
            <a:pPr marL="338061" lvl="1" indent="0" algn="just">
              <a:lnSpc>
                <a:spcPct val="150000"/>
              </a:lnSpc>
              <a:buNone/>
            </a:pPr>
            <a:r>
              <a:rPr lang="en-ZA" sz="1800" dirty="0" smtClean="0"/>
              <a:t>CBDA describes banking platform as:</a:t>
            </a:r>
          </a:p>
          <a:p>
            <a:pPr marL="949351" lvl="2" indent="-285750" algn="just">
              <a:lnSpc>
                <a:spcPct val="150000"/>
              </a:lnSpc>
              <a:spcBef>
                <a:spcPts val="12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“A </a:t>
            </a:r>
            <a:r>
              <a:rPr lang="en-US" sz="1800" dirty="0">
                <a:cs typeface="Arial" pitchFamily="34" charset="0"/>
              </a:rPr>
              <a:t>set of services that enables CFIs to improve management of their </a:t>
            </a:r>
            <a:r>
              <a:rPr lang="en-US" sz="1800" dirty="0" smtClean="0">
                <a:cs typeface="Arial" pitchFamily="34" charset="0"/>
              </a:rPr>
              <a:t>organizations</a:t>
            </a:r>
            <a:endParaRPr lang="en-US" sz="1800" dirty="0">
              <a:cs typeface="Arial" pitchFamily="34" charset="0"/>
            </a:endParaRPr>
          </a:p>
          <a:p>
            <a:pPr marL="1024964" lvl="3" indent="-357188" algn="just">
              <a:lnSpc>
                <a:spcPct val="150000"/>
              </a:lnSpc>
              <a:spcBef>
                <a:spcPts val="12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1800" dirty="0">
                <a:cs typeface="Arial" pitchFamily="34" charset="0"/>
              </a:rPr>
              <a:t>Offer their members fully automated banking products and </a:t>
            </a:r>
            <a:r>
              <a:rPr lang="en-US" sz="1800" dirty="0" smtClean="0">
                <a:cs typeface="Arial" pitchFamily="34" charset="0"/>
              </a:rPr>
              <a:t>services</a:t>
            </a:r>
            <a:endParaRPr lang="en-US" sz="1800" dirty="0">
              <a:cs typeface="Arial" pitchFamily="34" charset="0"/>
            </a:endParaRPr>
          </a:p>
          <a:p>
            <a:pPr marL="1020789" lvl="2" indent="-357188" algn="just">
              <a:lnSpc>
                <a:spcPct val="150000"/>
              </a:lnSpc>
              <a:spcBef>
                <a:spcPts val="12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1800" dirty="0">
                <a:cs typeface="Arial" pitchFamily="34" charset="0"/>
              </a:rPr>
              <a:t>These services will include but not limited </a:t>
            </a:r>
            <a:r>
              <a:rPr lang="en-US" sz="1800" dirty="0" smtClean="0">
                <a:cs typeface="Arial" pitchFamily="34" charset="0"/>
              </a:rPr>
              <a:t>to:</a:t>
            </a:r>
            <a:endParaRPr lang="en-US" sz="1800" dirty="0">
              <a:cs typeface="Arial" pitchFamily="34" charset="0"/>
            </a:endParaRPr>
          </a:p>
          <a:p>
            <a:pPr lvl="3" algn="just">
              <a:lnSpc>
                <a:spcPct val="150000"/>
              </a:lnSpc>
              <a:spcBef>
                <a:spcPts val="12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1800" dirty="0">
                <a:cs typeface="Arial" pitchFamily="34" charset="0"/>
              </a:rPr>
              <a:t>Necessary information technology systems</a:t>
            </a:r>
          </a:p>
          <a:p>
            <a:pPr lvl="3" algn="just">
              <a:lnSpc>
                <a:spcPct val="150000"/>
              </a:lnSpc>
              <a:spcBef>
                <a:spcPts val="12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1800" dirty="0">
                <a:cs typeface="Arial" pitchFamily="34" charset="0"/>
              </a:rPr>
              <a:t>Enable connectivity to the NPS</a:t>
            </a:r>
          </a:p>
          <a:p>
            <a:pPr lvl="3">
              <a:lnSpc>
                <a:spcPct val="150000"/>
              </a:lnSpc>
              <a:spcBef>
                <a:spcPts val="12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1800" dirty="0">
                <a:cs typeface="Arial" pitchFamily="34" charset="0"/>
              </a:rPr>
              <a:t>E.g. ability to issue and use debit cards for use at ATMs and POS </a:t>
            </a:r>
            <a:r>
              <a:rPr lang="en-US" sz="1800" dirty="0" smtClean="0">
                <a:cs typeface="Arial" pitchFamily="34" charset="0"/>
              </a:rPr>
              <a:t>devices.”</a:t>
            </a:r>
            <a:endParaRPr lang="en-US" sz="1800" dirty="0">
              <a:cs typeface="Arial" pitchFamily="34" charset="0"/>
            </a:endParaRPr>
          </a:p>
          <a:p>
            <a:pPr lvl="1">
              <a:lnSpc>
                <a:spcPct val="300000"/>
              </a:lnSpc>
              <a:buFont typeface="Wingdings" panose="05000000000000000000" pitchFamily="2" charset="2"/>
              <a:buChar char="ü"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6214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85355" cy="1019149"/>
          </a:xfrm>
        </p:spPr>
        <p:txBody>
          <a:bodyPr/>
          <a:lstStyle/>
          <a:p>
            <a:r>
              <a:rPr lang="en-ZA" dirty="0" smtClean="0"/>
              <a:t>HOW  A FINANCIAL CO-OPERATIVE IS FINANCED</a:t>
            </a:r>
            <a:endParaRPr lang="en-ZA" dirty="0"/>
          </a:p>
        </p:txBody>
      </p:sp>
      <p:pic>
        <p:nvPicPr>
          <p:cNvPr id="4" name="Picture 2" descr="https://encrypted-tbn2.gstatic.com/images?q=tbn:ANd9GcTcXfCOA3OuOFoBLKkw4LncZyo4ocL56PV1wZ3V9M7__84YPBSxE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146" y="6488668"/>
            <a:ext cx="878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BY INVESTING  IN THE CO-OPERATIVES , YOU ARE  INVESTING IN THE FUTURE GENERATION</a:t>
            </a:r>
            <a:endParaRPr lang="en-ZA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078159">
            <a:off x="4991891" y="1161082"/>
            <a:ext cx="171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00B050"/>
                </a:solidFill>
              </a:rPr>
              <a:t>s</a:t>
            </a:r>
            <a:r>
              <a:rPr lang="en-ZA" b="1" dirty="0" smtClean="0">
                <a:solidFill>
                  <a:srgbClr val="00B050"/>
                </a:solidFill>
              </a:rPr>
              <a:t>efa=</a:t>
            </a:r>
            <a:r>
              <a:rPr lang="en-ZA" dirty="0" smtClean="0">
                <a:solidFill>
                  <a:srgbClr val="00B050"/>
                </a:solidFill>
              </a:rPr>
              <a:t>  15% of CFI’s total assets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8447659">
            <a:off x="-403872" y="3330889"/>
            <a:ext cx="319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00B050"/>
                </a:solidFill>
                <a:latin typeface="Calibri" pitchFamily="34" charset="0"/>
              </a:rPr>
              <a:t>Member Economic Participation</a:t>
            </a:r>
            <a:endParaRPr lang="en-Z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47651"/>
            <a:ext cx="6332853" cy="877887"/>
          </a:xfrm>
        </p:spPr>
        <p:txBody>
          <a:bodyPr/>
          <a:lstStyle/>
          <a:p>
            <a:r>
              <a:rPr lang="en-ZA" dirty="0" smtClean="0"/>
              <a:t>FINANCIAL SUSTAINABILITY OF CFIs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5774"/>
            <a:ext cx="8501854" cy="533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Membership fees ,annual subscriptions, interest on loans ,external credit which is subject to 15% of total assets cap etc. are not sufficient to  financially sustain the CFI.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dirty="0" smtClean="0"/>
              <a:t>The question is: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b="0" dirty="0"/>
              <a:t>W</a:t>
            </a:r>
            <a:r>
              <a:rPr lang="en-ZA" b="0" dirty="0" smtClean="0"/>
              <a:t>hat does a CFI need  to sustain itself financially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dirty="0" smtClean="0"/>
              <a:t>The answer is simple: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A CFI must be  creative and  innovative whilst CFIs Regulator/Supervisor must create regulatory conditions and  environment conducive to creativity and innovation.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Creativity is the ability to develop new ideas and discover new ways of looking at problems and opportunities whilst innovation is creating a value out of a new idea, new prodcuts,new services  or new ways of doing things.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47651"/>
            <a:ext cx="6332853" cy="877887"/>
          </a:xfrm>
        </p:spPr>
        <p:txBody>
          <a:bodyPr/>
          <a:lstStyle/>
          <a:p>
            <a:r>
              <a:rPr lang="en-ZA" dirty="0" smtClean="0"/>
              <a:t>WRITING CREATIVITY AND  INNOVATIVE STORY FOR CFIs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6" y="1143000"/>
            <a:ext cx="8501854" cy="533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Personally ,as a co-operator ,I am challenging the delegates here today to write a new story for the CFIs movement. A new creativity and innovative story which will assist CFIs to become financial and operational sustainable.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dirty="0" smtClean="0"/>
              <a:t>Does the presenter have creativity and innovative story to tell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Yes , and this is the story:</a:t>
            </a:r>
            <a:endParaRPr lang="en-ZA" b="0" dirty="0"/>
          </a:p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Establishment of non-financial co-operatives by CFIs to be used as commercial vehicles. Such co-operatives will become  juristic members of the CFIs which is allowed in terms of the Amended Co-operatives Act.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CFIs can through their juristic members tender for government projects. These will create jobs for CFIs members and increase the revenue stream of the CFIs.</a:t>
            </a:r>
          </a:p>
        </p:txBody>
      </p:sp>
    </p:spTree>
    <p:extLst>
      <p:ext uri="{BB962C8B-B14F-4D97-AF65-F5344CB8AC3E}">
        <p14:creationId xmlns:p14="http://schemas.microsoft.com/office/powerpoint/2010/main" val="21815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63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30700" y="1219200"/>
            <a:ext cx="4648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3600" i="1" dirty="0" smtClean="0">
                <a:latin typeface="Arial Black" pitchFamily="34" charset="0"/>
              </a:rPr>
              <a:t>THANK YOU</a:t>
            </a:r>
          </a:p>
          <a:p>
            <a:pPr algn="ctr"/>
            <a:endParaRPr lang="en-US" sz="3600" i="1" dirty="0">
              <a:latin typeface="Arial Black" pitchFamily="34" charset="0"/>
            </a:endParaRPr>
          </a:p>
          <a:p>
            <a:pPr algn="ctr"/>
            <a:r>
              <a:rPr lang="en-US" sz="3600" i="1" dirty="0" smtClean="0">
                <a:latin typeface="Arial Black" pitchFamily="34" charset="0"/>
              </a:rPr>
              <a:t>N.J Gumbo</a:t>
            </a:r>
          </a:p>
          <a:p>
            <a:pPr algn="ctr"/>
            <a:r>
              <a:rPr lang="en-US" sz="2400" i="1" dirty="0" smtClean="0">
                <a:latin typeface="Arial Black" pitchFamily="34" charset="0"/>
              </a:rPr>
              <a:t>Co-operatives Specialist</a:t>
            </a:r>
          </a:p>
          <a:p>
            <a:pPr algn="ctr"/>
            <a:r>
              <a:rPr lang="en-US" sz="1400" i="1" dirty="0" smtClean="0">
                <a:latin typeface="Arial Black" pitchFamily="34" charset="0"/>
              </a:rPr>
              <a:t>Eco Fusion 5</a:t>
            </a:r>
          </a:p>
          <a:p>
            <a:pPr algn="ctr"/>
            <a:r>
              <a:rPr lang="en-US" sz="1400" i="1" dirty="0" smtClean="0">
                <a:latin typeface="Arial Black" pitchFamily="34" charset="0"/>
              </a:rPr>
              <a:t>Witch-Hazel Street</a:t>
            </a:r>
          </a:p>
          <a:p>
            <a:pPr algn="ctr"/>
            <a:r>
              <a:rPr lang="en-US" sz="1400" i="1" dirty="0" smtClean="0">
                <a:latin typeface="Arial Black" pitchFamily="34" charset="0"/>
              </a:rPr>
              <a:t>Centurion</a:t>
            </a:r>
          </a:p>
          <a:p>
            <a:pPr algn="ctr"/>
            <a:endParaRPr lang="en-US" sz="1400" i="1" dirty="0">
              <a:latin typeface="Arial Black" pitchFamily="34" charset="0"/>
            </a:endParaRPr>
          </a:p>
          <a:p>
            <a:pPr algn="ctr"/>
            <a:r>
              <a:rPr lang="en-US" sz="1400" i="1" dirty="0" smtClean="0">
                <a:latin typeface="Arial Black" pitchFamily="34" charset="0"/>
              </a:rPr>
              <a:t>012-748 9646</a:t>
            </a:r>
          </a:p>
          <a:p>
            <a:pPr algn="ctr"/>
            <a:r>
              <a:rPr lang="en-US" sz="1400" i="1" dirty="0" smtClean="0">
                <a:latin typeface="Arial Black" pitchFamily="34" charset="0"/>
              </a:rPr>
              <a:t>072 429 2067  </a:t>
            </a:r>
          </a:p>
          <a:p>
            <a:pPr algn="ctr"/>
            <a:r>
              <a:rPr lang="en-US" sz="1400" i="1" dirty="0" smtClean="0">
                <a:latin typeface="Arial Black" pitchFamily="34" charset="0"/>
              </a:rPr>
              <a:t>jacobg@sefa.org.za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34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8127521">
            <a:off x="660816" y="2835027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>
                <a:solidFill>
                  <a:srgbClr val="FFC000"/>
                </a:solidFill>
                <a:latin typeface="Calibri" pitchFamily="34" charset="0"/>
              </a:rPr>
              <a:t>My mother was a kitchen girl ,</a:t>
            </a:r>
            <a:r>
              <a:rPr lang="en-US" sz="2800" b="1" i="1" dirty="0" smtClean="0">
                <a:solidFill>
                  <a:srgbClr val="FFC000"/>
                </a:solidFill>
                <a:latin typeface="Calibri" pitchFamily="34" charset="0"/>
              </a:rPr>
              <a:t> father </a:t>
            </a:r>
            <a:r>
              <a:rPr lang="en-US" sz="2800" b="1" i="1" dirty="0">
                <a:solidFill>
                  <a:srgbClr val="FFC000"/>
                </a:solidFill>
                <a:latin typeface="Calibri" pitchFamily="34" charset="0"/>
              </a:rPr>
              <a:t>a garden </a:t>
            </a:r>
            <a:r>
              <a:rPr lang="en-US" sz="2800" b="1" i="1" dirty="0" smtClean="0">
                <a:solidFill>
                  <a:srgbClr val="FFC000"/>
                </a:solidFill>
                <a:latin typeface="Calibri" pitchFamily="34" charset="0"/>
              </a:rPr>
              <a:t>boy and  I </a:t>
            </a:r>
            <a:r>
              <a:rPr lang="en-US" sz="2800" b="1" i="1" dirty="0">
                <a:solidFill>
                  <a:srgbClr val="FFC000"/>
                </a:solidFill>
                <a:latin typeface="Calibri" pitchFamily="34" charset="0"/>
              </a:rPr>
              <a:t>am a co-operator</a:t>
            </a:r>
          </a:p>
        </p:txBody>
      </p:sp>
    </p:spTree>
    <p:extLst>
      <p:ext uri="{BB962C8B-B14F-4D97-AF65-F5344CB8AC3E}">
        <p14:creationId xmlns:p14="http://schemas.microsoft.com/office/powerpoint/2010/main" val="29085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6473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b="1" dirty="0" smtClean="0">
                <a:solidFill>
                  <a:srgbClr val="000000"/>
                </a:solidFill>
                <a:latin typeface="Calibri" pitchFamily="34" charset="0"/>
              </a:rPr>
              <a:t>PRESENTATION OUTLINE</a:t>
            </a:r>
            <a:endParaRPr lang="en-ZA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ZA" b="1" dirty="0" smtClean="0">
                <a:solidFill>
                  <a:schemeClr val="bg1">
                    <a:lumMod val="50000"/>
                  </a:schemeClr>
                </a:solidFill>
              </a:rPr>
              <a:t>sefa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 and its mandate;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 Products and services offered by </a:t>
            </a:r>
            <a:r>
              <a:rPr lang="en-ZA" b="1" dirty="0" smtClean="0">
                <a:solidFill>
                  <a:schemeClr val="bg1">
                    <a:lumMod val="50000"/>
                  </a:schemeClr>
                </a:solidFill>
              </a:rPr>
              <a:t>sefa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 to CFIs;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Legislative Framework in terms of which </a:t>
            </a:r>
            <a:r>
              <a:rPr lang="en-ZA" b="1" dirty="0" smtClean="0">
                <a:solidFill>
                  <a:schemeClr val="bg1">
                    <a:lumMod val="50000"/>
                  </a:schemeClr>
                </a:solidFill>
              </a:rPr>
              <a:t>sefa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 support co-operatives;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b="1" dirty="0" smtClean="0">
                <a:solidFill>
                  <a:schemeClr val="bg1">
                    <a:lumMod val="50000"/>
                  </a:schemeClr>
                </a:solidFill>
              </a:rPr>
              <a:t>sefa’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s footprint in supporting CFIs;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Testimony of impact made by </a:t>
            </a:r>
            <a:r>
              <a:rPr lang="en-ZA" b="1" dirty="0" smtClean="0">
                <a:solidFill>
                  <a:schemeClr val="bg1">
                    <a:lumMod val="50000"/>
                  </a:schemeClr>
                </a:solidFill>
              </a:rPr>
              <a:t>sefa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 funded  CFIs;and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b="1" dirty="0" smtClean="0">
                <a:solidFill>
                  <a:schemeClr val="bg1">
                    <a:lumMod val="50000"/>
                  </a:schemeClr>
                </a:solidFill>
              </a:rPr>
              <a:t>sefa 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relationship with CBDA.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>
                <a:solidFill>
                  <a:schemeClr val="bg1">
                    <a:lumMod val="50000"/>
                  </a:schemeClr>
                </a:solidFill>
              </a:rPr>
              <a:t>How CFIs are financed</a:t>
            </a: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Financial Sustainability of CFIs;and</a:t>
            </a:r>
          </a:p>
          <a:p>
            <a:pPr marL="742869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dirty="0" smtClean="0">
                <a:solidFill>
                  <a:schemeClr val="bg1">
                    <a:lumMod val="50000"/>
                  </a:schemeClr>
                </a:solidFill>
              </a:rPr>
              <a:t>Creativity and Innovation.</a:t>
            </a:r>
          </a:p>
          <a:p>
            <a:pPr lvl="1">
              <a:lnSpc>
                <a:spcPct val="250000"/>
              </a:lnSpc>
            </a:pPr>
            <a:endParaRPr lang="en-ZA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ZA" b="1" i="1" dirty="0">
                <a:solidFill>
                  <a:schemeClr val="bg1">
                    <a:lumMod val="50000"/>
                  </a:schemeClr>
                </a:solidFill>
              </a:rPr>
              <a:t>N.B Financial Co-operatives and </a:t>
            </a:r>
            <a:r>
              <a:rPr lang="en-ZA" b="1" i="1" dirty="0" smtClean="0">
                <a:solidFill>
                  <a:schemeClr val="bg1">
                    <a:lumMod val="50000"/>
                  </a:schemeClr>
                </a:solidFill>
              </a:rPr>
              <a:t>Co-operative </a:t>
            </a:r>
            <a:r>
              <a:rPr lang="en-ZA" b="1" i="1" dirty="0">
                <a:solidFill>
                  <a:schemeClr val="bg1">
                    <a:lumMod val="50000"/>
                  </a:schemeClr>
                </a:solidFill>
              </a:rPr>
              <a:t>Financial Institutions will be used interchangeably in this presentation.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19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085355" cy="877887"/>
          </a:xfrm>
        </p:spPr>
        <p:txBody>
          <a:bodyPr/>
          <a:lstStyle/>
          <a:p>
            <a:pPr lvl="0"/>
            <a:r>
              <a:rPr lang="en-US" dirty="0" smtClean="0"/>
              <a:t>WHAT IS sefa AND ITS MANDATE?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962448" cy="4429125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ZA" dirty="0" smtClean="0">
                <a:latin typeface="Calibri" panose="020F0502020204030204" pitchFamily="34" charset="0"/>
              </a:rPr>
              <a:t>sefa</a:t>
            </a:r>
            <a:r>
              <a:rPr lang="en-ZA" b="0" dirty="0" smtClean="0">
                <a:latin typeface="Calibri" panose="020F0502020204030204" pitchFamily="34" charset="0"/>
              </a:rPr>
              <a:t> </a:t>
            </a:r>
            <a:r>
              <a:rPr lang="en-ZA" b="0" dirty="0">
                <a:latin typeface="Calibri" panose="020F0502020204030204" pitchFamily="34" charset="0"/>
              </a:rPr>
              <a:t>stands for Small Enterprise Finance Agency, a company wholly-owned by Industrial Development Corporation (IDC).The company was established through the merger of Khula Enterprises, South African Microfinance Apex Fund (</a:t>
            </a:r>
            <a:r>
              <a:rPr lang="en-ZA" dirty="0">
                <a:latin typeface="Calibri" panose="020F0502020204030204" pitchFamily="34" charset="0"/>
              </a:rPr>
              <a:t>samaf</a:t>
            </a:r>
            <a:r>
              <a:rPr lang="en-ZA" b="0" dirty="0">
                <a:latin typeface="Calibri" panose="020F0502020204030204" pitchFamily="34" charset="0"/>
              </a:rPr>
              <a:t>) and IDC small business activities</a:t>
            </a:r>
            <a:r>
              <a:rPr lang="en-ZA" b="0" dirty="0" smtClean="0">
                <a:latin typeface="Calibri" pitchFamily="34" charset="0"/>
              </a:rPr>
              <a:t>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ZA" b="0" dirty="0" smtClean="0">
                <a:latin typeface="Calibri" pitchFamily="34" charset="0"/>
              </a:rPr>
              <a:t>In simple language </a:t>
            </a:r>
            <a:r>
              <a:rPr lang="en-ZA" dirty="0" smtClean="0">
                <a:latin typeface="Calibri" pitchFamily="34" charset="0"/>
              </a:rPr>
              <a:t>,sefa</a:t>
            </a:r>
            <a:r>
              <a:rPr lang="en-ZA" b="0" dirty="0" smtClean="0">
                <a:latin typeface="Calibri" pitchFamily="34" charset="0"/>
              </a:rPr>
              <a:t>’s mandate is to make finance accessible to SMMEs including co-operatives</a:t>
            </a:r>
            <a:endParaRPr lang="en-ZA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SERVICES OFFERED BY </a:t>
            </a:r>
            <a:r>
              <a:rPr lang="en-US" dirty="0" err="1" smtClean="0"/>
              <a:t>sefa</a:t>
            </a:r>
            <a:r>
              <a:rPr lang="en-US" dirty="0" smtClean="0"/>
              <a:t> PRIOR MERGER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921570"/>
              </p:ext>
            </p:extLst>
          </p:nvPr>
        </p:nvGraphicFramePr>
        <p:xfrm>
          <a:off x="547688" y="1738313"/>
          <a:ext cx="7961312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3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46" y="47651"/>
            <a:ext cx="6749254" cy="877887"/>
          </a:xfrm>
        </p:spPr>
        <p:txBody>
          <a:bodyPr/>
          <a:lstStyle/>
          <a:p>
            <a:r>
              <a:rPr lang="en-US" sz="1600" dirty="0"/>
              <a:t>WHAT  HAS CHANGED WITH THE ESTABLISHMENT OF sefa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68478"/>
              </p:ext>
            </p:extLst>
          </p:nvPr>
        </p:nvGraphicFramePr>
        <p:xfrm>
          <a:off x="547688" y="1738313"/>
          <a:ext cx="3567112" cy="481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645495"/>
              </p:ext>
            </p:extLst>
          </p:nvPr>
        </p:nvGraphicFramePr>
        <p:xfrm>
          <a:off x="4267200" y="1528358"/>
          <a:ext cx="3643312" cy="499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63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066800"/>
          </a:xfrm>
        </p:spPr>
        <p:txBody>
          <a:bodyPr/>
          <a:lstStyle/>
          <a:p>
            <a:r>
              <a:rPr lang="en-ZA" dirty="0" smtClean="0"/>
              <a:t>WHAT IS THE IMPACT OF LEGISLATION ON sefa’s MANDATE IN RELATION TO FINANCIAL CO-OPERATIVES?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4996"/>
            <a:ext cx="9144000" cy="57730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ZA" b="0" dirty="0" smtClean="0"/>
              <a:t>Co-operatives Amendment Act, Act 6 of 2013 aims to amend the Co-operatives Act, Act No. of 2014 to ,amongst other things, to provide for the establishment ,functions and powers of Co-operatives Development Agency (CDA). </a:t>
            </a:r>
            <a:endParaRPr lang="en-ZA" b="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ZA" b="0" dirty="0" smtClean="0"/>
              <a:t>“ CHAPTER 12 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ZA" b="0" dirty="0" smtClean="0"/>
              <a:t>CO-OPERATIVES DEVELOPMENT AGENCY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ZA" b="0" dirty="0" smtClean="0"/>
              <a:t>PART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b="0" dirty="0" smtClean="0"/>
              <a:t>Establishment ,Legal status, functions and powers of Agency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b="0" dirty="0" smtClean="0"/>
              <a:t>91A.The Co-operatives Development Agency is hereby established.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dirty="0" smtClean="0"/>
              <a:t>Objectives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dirty="0" smtClean="0"/>
              <a:t>91B. The objectives of the Agency are to</a:t>
            </a:r>
            <a:r>
              <a:rPr lang="en-ZA" b="0" dirty="0" smtClean="0"/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ZA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(a) Support, promote and assist with the development of co-operatives;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ZA" b="0" dirty="0" smtClean="0"/>
              <a:t>(b) Provide financial and non-financial assistance to co-operatives to enable the development of co-operatives ,provided that </a:t>
            </a:r>
            <a:r>
              <a:rPr lang="en-ZA" b="0" i="1" dirty="0" smtClean="0">
                <a:solidFill>
                  <a:srgbClr val="FF0000"/>
                </a:solidFill>
              </a:rPr>
              <a:t>deposit-taking financial co-operatives will not be eligible for financial support but will be eligible for non-financial support</a:t>
            </a:r>
            <a:r>
              <a:rPr lang="en-ZA" b="0" dirty="0" smtClean="0"/>
              <a:t>...”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ZA" b="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en-ZA" b="0" dirty="0"/>
          </a:p>
          <a:p>
            <a:pPr marL="0" indent="0" algn="ctr">
              <a:lnSpc>
                <a:spcPct val="100000"/>
              </a:lnSpc>
              <a:buNone/>
            </a:pPr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27703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62"/>
            <a:ext cx="7086600" cy="1066800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WHAT IS THE IMPLICATION OF </a:t>
            </a:r>
            <a:r>
              <a:rPr lang="en-ZA" dirty="0" smtClean="0">
                <a:solidFill>
                  <a:schemeClr val="tx1"/>
                </a:solidFill>
              </a:rPr>
              <a:t>THE STATEMENT BELOW?</a:t>
            </a:r>
            <a:r>
              <a:rPr lang="en-ZA" dirty="0">
                <a:solidFill>
                  <a:schemeClr val="tx1"/>
                </a:solidFill>
              </a:rPr>
              <a:t/>
            </a:r>
            <a:br>
              <a:rPr lang="en-ZA" dirty="0">
                <a:solidFill>
                  <a:schemeClr val="tx1"/>
                </a:solidFill>
              </a:rPr>
            </a:b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7300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en-ZA" b="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en-ZA" dirty="0" smtClean="0"/>
              <a:t>Statement</a:t>
            </a:r>
            <a:endParaRPr lang="en-ZA" dirty="0"/>
          </a:p>
          <a:p>
            <a:pPr marL="0" indent="0" algn="just">
              <a:lnSpc>
                <a:spcPct val="200000"/>
              </a:lnSpc>
              <a:buNone/>
            </a:pPr>
            <a:r>
              <a:rPr lang="en-ZA" b="0" dirty="0" smtClean="0"/>
              <a:t>“….(b) Provide financial and non-financial assistance to co-operatives to enable the development of co-operatives ,provided that </a:t>
            </a:r>
            <a:r>
              <a:rPr lang="en-ZA" b="0" i="1" dirty="0" smtClean="0">
                <a:solidFill>
                  <a:srgbClr val="FF0000"/>
                </a:solidFill>
              </a:rPr>
              <a:t>deposit-taking financial co-operatives will not be eligible for financial support but will be eligible for non-financial support</a:t>
            </a:r>
            <a:r>
              <a:rPr lang="en-ZA" b="0" dirty="0" smtClean="0"/>
              <a:t>...”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ZA" dirty="0" smtClean="0"/>
              <a:t>Implication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ZA" b="0" dirty="0" smtClean="0"/>
              <a:t>The implication of the above statement is that financial support in the form of loans and capacity-building to CFIs will be provided by </a:t>
            </a:r>
            <a:r>
              <a:rPr lang="en-ZA" dirty="0" smtClean="0"/>
              <a:t>sefa.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ZA" b="0" dirty="0"/>
          </a:p>
          <a:p>
            <a:pPr marL="0" indent="0" algn="ctr">
              <a:lnSpc>
                <a:spcPct val="100000"/>
              </a:lnSpc>
              <a:buNone/>
            </a:pPr>
            <a:endParaRPr lang="en-ZA" b="0" dirty="0"/>
          </a:p>
        </p:txBody>
      </p:sp>
    </p:spTree>
    <p:extLst>
      <p:ext uri="{BB962C8B-B14F-4D97-AF65-F5344CB8AC3E}">
        <p14:creationId xmlns:p14="http://schemas.microsoft.com/office/powerpoint/2010/main" val="33629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085355" cy="877887"/>
          </a:xfrm>
        </p:spPr>
        <p:txBody>
          <a:bodyPr/>
          <a:lstStyle/>
          <a:p>
            <a:pPr lvl="0"/>
            <a:r>
              <a:rPr lang="en-US" dirty="0" smtClean="0"/>
              <a:t>sefa  TARGET MARKET AND PRODUCTS</a:t>
            </a:r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9067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sefa  TARGET MARKET AND </a:t>
            </a:r>
            <a:r>
              <a:rPr lang="en-US" sz="1600" dirty="0" smtClean="0"/>
              <a:t>PRODUCTS</a:t>
            </a:r>
            <a:br>
              <a:rPr lang="en-US" sz="1600" dirty="0" smtClean="0"/>
            </a:br>
            <a:r>
              <a:rPr lang="en-US" sz="1600" dirty="0" smtClean="0"/>
              <a:t>(NARRATIVE VERSION)</a:t>
            </a:r>
            <a:endParaRPr lang="en-ZA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649651"/>
              </p:ext>
            </p:extLst>
          </p:nvPr>
        </p:nvGraphicFramePr>
        <p:xfrm>
          <a:off x="0" y="944872"/>
          <a:ext cx="9144000" cy="65633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1136542"/>
                <a:gridCol w="4959458"/>
              </a:tblGrid>
              <a:tr h="492346">
                <a:tc gridSpan="3"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PRODUCTS</a:t>
                      </a:r>
                      <a:r>
                        <a:rPr lang="en-ZA" baseline="0" dirty="0" smtClean="0"/>
                        <a:t> AND SERVICES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40521">
                <a:tc gridSpan="2">
                  <a:txBody>
                    <a:bodyPr/>
                    <a:lstStyle/>
                    <a:p>
                      <a:pPr marL="0" marR="0" indent="0" algn="l" defTabSz="801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dirty="0" smtClean="0"/>
                    </a:p>
                    <a:p>
                      <a:pPr marL="0" marR="0" indent="0" algn="l" defTabSz="801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/>
                        <a:t>Financial</a:t>
                      </a:r>
                      <a:r>
                        <a:rPr lang="en-ZA" sz="1400" b="1" baseline="0" dirty="0" smtClean="0"/>
                        <a:t>  </a:t>
                      </a:r>
                      <a:r>
                        <a:rPr lang="en-ZA" sz="1400" b="1" dirty="0" smtClean="0"/>
                        <a:t>Products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01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dirty="0" smtClean="0"/>
                    </a:p>
                    <a:p>
                      <a:pPr marL="0" marR="0" indent="0" algn="l" defTabSz="801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/>
                        <a:t>Non-Financial support</a:t>
                      </a:r>
                    </a:p>
                  </a:txBody>
                  <a:tcPr/>
                </a:tc>
              </a:tr>
              <a:tr h="1719355">
                <a:tc gridSpan="2">
                  <a:txBody>
                    <a:bodyPr/>
                    <a:lstStyle/>
                    <a:p>
                      <a:pPr algn="l"/>
                      <a:endParaRPr lang="en-ZA" sz="1400" b="1" dirty="0" smtClean="0">
                        <a:latin typeface="Calibri" pitchFamily="34" charset="0"/>
                      </a:endParaRPr>
                    </a:p>
                    <a:p>
                      <a:pPr algn="l"/>
                      <a:r>
                        <a:rPr lang="en-ZA" sz="1400" b="1" dirty="0" smtClean="0">
                          <a:latin typeface="Calibri" pitchFamily="34" charset="0"/>
                        </a:rPr>
                        <a:t>sefa </a:t>
                      </a:r>
                      <a:r>
                        <a:rPr lang="en-ZA" sz="1400" dirty="0" smtClean="0">
                          <a:latin typeface="Calibri" pitchFamily="34" charset="0"/>
                        </a:rPr>
                        <a:t>offers the following products and services:</a:t>
                      </a:r>
                    </a:p>
                    <a:p>
                      <a:pPr algn="l"/>
                      <a:endParaRPr lang="en-ZA" sz="1400" dirty="0" smtClean="0">
                        <a:latin typeface="Calibri" pitchFamily="34" charset="0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ZA" sz="1400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ZA" sz="1400" baseline="0" dirty="0" smtClean="0">
                          <a:latin typeface="Calibri" pitchFamily="34" charset="0"/>
                        </a:rPr>
                        <a:t> Loans/On-lending funds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ZA" sz="1400" baseline="0" dirty="0" smtClean="0">
                          <a:latin typeface="Calibri" pitchFamily="34" charset="0"/>
                        </a:rPr>
                        <a:t>Institutional strengthening  to Financial Co-operatives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§"/>
                      </a:pPr>
                      <a:r>
                        <a:rPr lang="en-ZA" sz="1400" baseline="0" dirty="0" smtClean="0">
                          <a:latin typeface="Calibri" pitchFamily="34" charset="0"/>
                        </a:rPr>
                        <a:t>Mentoring to co-operatives funded through direct lending.</a:t>
                      </a:r>
                    </a:p>
                    <a:p>
                      <a:pPr algn="l"/>
                      <a:endParaRPr lang="en-ZA" sz="140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ZA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 smtClean="0">
                        <a:latin typeface="Calibri" pitchFamily="34" charset="0"/>
                      </a:endParaRPr>
                    </a:p>
                    <a:p>
                      <a:r>
                        <a:rPr lang="en-ZA" sz="1400" b="1" dirty="0" smtClean="0">
                          <a:latin typeface="Calibri" pitchFamily="34" charset="0"/>
                        </a:rPr>
                        <a:t>sefa</a:t>
                      </a:r>
                      <a:r>
                        <a:rPr lang="en-ZA" sz="1400" baseline="0" dirty="0" smtClean="0">
                          <a:latin typeface="Calibri" pitchFamily="34" charset="0"/>
                        </a:rPr>
                        <a:t> does not offer these  services but  are offered by the following government agencies:</a:t>
                      </a:r>
                    </a:p>
                    <a:p>
                      <a:pPr marL="285750" marR="0" lvl="0" indent="-285750" algn="l" defTabSz="801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CIPC- responsible for registration of  co-operatives </a:t>
                      </a:r>
                    </a:p>
                    <a:p>
                      <a:pPr marL="285750" marR="0" lvl="0" indent="-285750" algn="l" defTabSz="801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CBDA-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responsible for regulating and supervising Financial Co-operatives including Co-operatives Banks</a:t>
                      </a:r>
                    </a:p>
                    <a:p>
                      <a:pPr marL="285750" marR="0" lvl="0" indent="-285750" algn="l" defTabSz="801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SEDA-responsible for business support and  training of co-operatives( this function to be taken over by CDA when it becomes operational)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2346">
                <a:tc gridSpan="3">
                  <a:txBody>
                    <a:bodyPr/>
                    <a:lstStyle/>
                    <a:p>
                      <a:pPr algn="ctr"/>
                      <a:endParaRPr lang="en-ZA" b="1" dirty="0" smtClean="0"/>
                    </a:p>
                    <a:p>
                      <a:pPr algn="ctr"/>
                      <a:r>
                        <a:rPr lang="en-ZA" b="1" dirty="0" smtClean="0"/>
                        <a:t>FUNDING MODEL- CHANNELS</a:t>
                      </a:r>
                      <a:endParaRPr lang="en-Z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53229">
                <a:tc>
                  <a:txBody>
                    <a:bodyPr/>
                    <a:lstStyle/>
                    <a:p>
                      <a:endParaRPr lang="en-ZA" sz="1400" b="1" baseline="0" dirty="0" smtClean="0"/>
                    </a:p>
                    <a:p>
                      <a:r>
                        <a:rPr lang="en-ZA" sz="1400" b="1" baseline="0" dirty="0" smtClean="0"/>
                        <a:t>Direct Lending</a:t>
                      </a:r>
                      <a:endParaRPr lang="en-ZA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ZA" sz="1400" b="1" dirty="0" smtClean="0"/>
                    </a:p>
                    <a:p>
                      <a:pPr algn="ctr"/>
                      <a:r>
                        <a:rPr lang="en-ZA" sz="1400" b="1" dirty="0" smtClean="0"/>
                        <a:t>Wholesale Lending</a:t>
                      </a:r>
                      <a:endParaRPr lang="en-ZA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322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200" dirty="0" smtClean="0"/>
                        <a:t>Business loans up to R5</a:t>
                      </a:r>
                      <a:r>
                        <a:rPr lang="en-ZA" sz="1200" baseline="0" dirty="0" smtClean="0"/>
                        <a:t> million to all types of co-operatives except Financial Co-operatives. ( Financing products: bridging loan, term loan, project loan)</a:t>
                      </a:r>
                      <a:endParaRPr lang="en-Z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ZA" sz="1200" dirty="0" smtClean="0"/>
                        <a:t>On-lending  loans to</a:t>
                      </a:r>
                      <a:r>
                        <a:rPr lang="en-ZA" sz="1200" baseline="0" dirty="0" smtClean="0"/>
                        <a:t> Financial Co-operatives</a:t>
                      </a:r>
                      <a:r>
                        <a:rPr lang="en-ZA" sz="1200" dirty="0" smtClean="0"/>
                        <a:t> subject to 15%</a:t>
                      </a:r>
                      <a:r>
                        <a:rPr lang="en-ZA" sz="1200" baseline="0" dirty="0" smtClean="0"/>
                        <a:t> cap on  external credit but the  FC may apply for exemption from  CBDA supervisor.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ZA" sz="1200" baseline="0" dirty="0" smtClean="0"/>
                        <a:t>R500,000 capacity-grant to start-up Financial Co-operatives to acquire systems,equipment,software and training. The following are not provided for under this scheme: Stipend/ Salaries, Office Furniture and Rental.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200" baseline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2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5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C_PowerPoint_Template">
  <a:themeElements>
    <a:clrScheme name="2340Jhb_Junxion_GeminiPowerPointTemplate_vv 1">
      <a:dk1>
        <a:srgbClr val="000000"/>
      </a:dk1>
      <a:lt1>
        <a:srgbClr val="FFFFFF"/>
      </a:lt1>
      <a:dk2>
        <a:srgbClr val="000000"/>
      </a:dk2>
      <a:lt2>
        <a:srgbClr val="818587"/>
      </a:lt2>
      <a:accent1>
        <a:srgbClr val="CCD9DE"/>
      </a:accent1>
      <a:accent2>
        <a:srgbClr val="99B3BD"/>
      </a:accent2>
      <a:accent3>
        <a:srgbClr val="FFFFFF"/>
      </a:accent3>
      <a:accent4>
        <a:srgbClr val="000000"/>
      </a:accent4>
      <a:accent5>
        <a:srgbClr val="E2E9EC"/>
      </a:accent5>
      <a:accent6>
        <a:srgbClr val="8AA2AB"/>
      </a:accent6>
      <a:hlink>
        <a:srgbClr val="678D9D"/>
      </a:hlink>
      <a:folHlink>
        <a:srgbClr val="34677C"/>
      </a:folHlink>
    </a:clrScheme>
    <a:fontScheme name="2340Jhb_Junxion_GeminiPowerPointTemplate_vv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340Jhb_Junxion_GeminiPowerPointTemplate_vv 1">
        <a:dk1>
          <a:srgbClr val="000000"/>
        </a:dk1>
        <a:lt1>
          <a:srgbClr val="FFFFFF"/>
        </a:lt1>
        <a:dk2>
          <a:srgbClr val="000000"/>
        </a:dk2>
        <a:lt2>
          <a:srgbClr val="818587"/>
        </a:lt2>
        <a:accent1>
          <a:srgbClr val="CCD9DE"/>
        </a:accent1>
        <a:accent2>
          <a:srgbClr val="99B3BD"/>
        </a:accent2>
        <a:accent3>
          <a:srgbClr val="FFFFFF"/>
        </a:accent3>
        <a:accent4>
          <a:srgbClr val="000000"/>
        </a:accent4>
        <a:accent5>
          <a:srgbClr val="E2E9EC"/>
        </a:accent5>
        <a:accent6>
          <a:srgbClr val="8AA2AB"/>
        </a:accent6>
        <a:hlink>
          <a:srgbClr val="678D9D"/>
        </a:hlink>
        <a:folHlink>
          <a:srgbClr val="3467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7368</TotalTime>
  <Words>1498</Words>
  <Application>Microsoft Office PowerPoint</Application>
  <PresentationFormat>On-screen Show (4:3)</PresentationFormat>
  <Paragraphs>242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Symbol</vt:lpstr>
      <vt:lpstr>Times New Roman</vt:lpstr>
      <vt:lpstr>Wingdings</vt:lpstr>
      <vt:lpstr>IDC_PowerPoint_Template</vt:lpstr>
      <vt:lpstr>PowerPoint Presentation</vt:lpstr>
      <vt:lpstr>PowerPoint Presentation</vt:lpstr>
      <vt:lpstr>WHAT IS sefa AND ITS MANDATE?</vt:lpstr>
      <vt:lpstr>PRODUCTS AND SERVICES OFFERED BY sefa PRIOR MERGER</vt:lpstr>
      <vt:lpstr>WHAT  HAS CHANGED WITH THE ESTABLISHMENT OF sefa</vt:lpstr>
      <vt:lpstr>WHAT IS THE IMPACT OF LEGISLATION ON sefa’s MANDATE IN RELATION TO FINANCIAL CO-OPERATIVES?</vt:lpstr>
      <vt:lpstr>WHAT IS THE IMPLICATION OF THE STATEMENT BELOW? </vt:lpstr>
      <vt:lpstr>sefa  TARGET MARKET AND PRODUCTS</vt:lpstr>
      <vt:lpstr>sefa  TARGET MARKET AND PRODUCTS (NARRATIVE VERSION)</vt:lpstr>
      <vt:lpstr>MINIMUM QUALIFYING CRITERIA FOR sefa FUNDING (CFIs)</vt:lpstr>
      <vt:lpstr>PowerPoint Presentation</vt:lpstr>
      <vt:lpstr>PowerPoint Presentation</vt:lpstr>
      <vt:lpstr>TESTIMONY OF IMPACT MADE BY sefa FUNDED FINANCIL CO-OPERATIVES </vt:lpstr>
      <vt:lpstr>EXAMPLE OF A FINANCIAL SERVICES BUILDING</vt:lpstr>
      <vt:lpstr>sefa’s RELATIONSHIP WITH CBDA</vt:lpstr>
      <vt:lpstr>HOW  A FINANCIAL CO-OPERATIVE IS FINANCED</vt:lpstr>
      <vt:lpstr>FINANCIAL SUSTAINABILITY OF CFIs</vt:lpstr>
      <vt:lpstr>WRITING CREATIVITY AND  INNOVATIVE STORY FOR CFIs</vt:lpstr>
      <vt:lpstr>PowerPoint Presentation</vt:lpstr>
    </vt:vector>
  </TitlesOfParts>
  <Company>SAMAF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Liza</dc:creator>
  <cp:lastModifiedBy>Jacob Gumbo</cp:lastModifiedBy>
  <cp:revision>573</cp:revision>
  <cp:lastPrinted>2014-10-15T13:38:53Z</cp:lastPrinted>
  <dcterms:created xsi:type="dcterms:W3CDTF">2008-09-17T10:16:35Z</dcterms:created>
  <dcterms:modified xsi:type="dcterms:W3CDTF">2014-10-16T10:59:12Z</dcterms:modified>
</cp:coreProperties>
</file>